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72" r:id="rId5"/>
    <p:sldId id="273" r:id="rId6"/>
    <p:sldId id="274" r:id="rId7"/>
    <p:sldId id="276" r:id="rId8"/>
    <p:sldId id="260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8" autoAdjust="0"/>
    <p:restoredTop sz="94684" autoAdjust="0"/>
  </p:normalViewPr>
  <p:slideViewPr>
    <p:cSldViewPr>
      <p:cViewPr varScale="1">
        <p:scale>
          <a:sx n="83" d="100"/>
          <a:sy n="83" d="100"/>
        </p:scale>
        <p:origin x="153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53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ECE1F-5428-459F-A5D5-06BD708334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90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356ED-63E1-4328-8BB6-CF74D13496AE}" type="datetimeFigureOut">
              <a:rPr lang="en-US" smtClean="0"/>
              <a:pPr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DC412-FAB9-4FF9-962B-137404DC29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9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95EF779-0CE1-4A97-A47E-9B0142F64B92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40C60FD-4598-4626-8B61-600E6A04A8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BIO 201 Lab 7</a:t>
            </a:r>
            <a:br>
              <a:rPr lang="en-US" dirty="0" smtClean="0"/>
            </a:br>
            <a:r>
              <a:rPr lang="en-US" dirty="0" smtClean="0"/>
              <a:t>Experiments 9, 10, 11 &amp; 12</a:t>
            </a:r>
            <a:br>
              <a:rPr lang="en-US" dirty="0" smtClean="0"/>
            </a:b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Professor Diane Hilker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marL="109728" indent="0">
              <a:buNone/>
            </a:pPr>
            <a:endParaRPr lang="en-US" sz="2000" dirty="0" smtClean="0"/>
          </a:p>
          <a:p>
            <a:pPr marL="393192" lvl="1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ras Demi ITC" pitchFamily="34" charset="0"/>
              </a:rPr>
              <a:t>II.  Exp. 10:  Osmotic Pressure &amp; Growth</a:t>
            </a:r>
            <a:endParaRPr lang="en-US" sz="3200" dirty="0">
              <a:latin typeface="Eras Demi ITC" pitchFamily="34" charset="0"/>
            </a:endParaRPr>
          </a:p>
        </p:txBody>
      </p:sp>
      <p:pic>
        <p:nvPicPr>
          <p:cNvPr id="1026" name="Picture 2" descr="D:\Chapter_06\B_JPEG_Images_and_Tables\a_Labeled\figure_06_04_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58347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6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b="1" dirty="0" err="1" smtClean="0"/>
              <a:t>Osmophiles</a:t>
            </a:r>
            <a:r>
              <a:rPr lang="en-US" sz="2400" b="1" dirty="0" smtClean="0"/>
              <a:t>:  </a:t>
            </a:r>
            <a:r>
              <a:rPr lang="en-US" sz="2400" dirty="0" smtClean="0"/>
              <a:t>love hypertonic solutions</a:t>
            </a:r>
          </a:p>
          <a:p>
            <a:pPr lvl="1"/>
            <a:r>
              <a:rPr lang="en-US" sz="2400" b="1" dirty="0" smtClean="0"/>
              <a:t>Halophile:  </a:t>
            </a:r>
            <a:r>
              <a:rPr lang="en-US" sz="2400" dirty="0" smtClean="0"/>
              <a:t>loves salt</a:t>
            </a:r>
          </a:p>
          <a:p>
            <a:pPr lvl="2"/>
            <a:r>
              <a:rPr lang="en-US" sz="2200" dirty="0" smtClean="0"/>
              <a:t>Found in the oceans </a:t>
            </a:r>
          </a:p>
          <a:p>
            <a:pPr marL="630936" lvl="2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and on skin</a:t>
            </a:r>
          </a:p>
          <a:p>
            <a:pPr marL="630936" lvl="2" indent="0">
              <a:buNone/>
            </a:pPr>
            <a:endParaRPr lang="en-US" sz="2200" dirty="0" smtClean="0"/>
          </a:p>
          <a:p>
            <a:pPr marL="630936" lvl="2" indent="0">
              <a:buNone/>
            </a:pPr>
            <a:endParaRPr lang="en-US" sz="2200" dirty="0" smtClean="0"/>
          </a:p>
          <a:p>
            <a:pPr lvl="1"/>
            <a:r>
              <a:rPr lang="en-US" sz="2400" b="1" dirty="0" err="1" smtClean="0"/>
              <a:t>Saccharophile</a:t>
            </a:r>
            <a:r>
              <a:rPr lang="en-US" sz="2400" b="1" dirty="0" smtClean="0"/>
              <a:t>:  </a:t>
            </a:r>
            <a:r>
              <a:rPr lang="en-US" sz="2400" dirty="0" smtClean="0"/>
              <a:t>loves </a:t>
            </a:r>
          </a:p>
          <a:p>
            <a:pPr marL="393192" lvl="1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sugar or carbohydrate</a:t>
            </a:r>
          </a:p>
          <a:p>
            <a:endParaRPr lang="en-US" sz="2400" dirty="0" smtClean="0"/>
          </a:p>
          <a:p>
            <a:pPr marL="393192" lvl="1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ras Demi ITC" pitchFamily="34" charset="0"/>
              </a:rPr>
              <a:t>II.  Exp. 10:  Osmotic Pressure &amp; Growth</a:t>
            </a:r>
            <a:endParaRPr lang="en-US" sz="3200" dirty="0">
              <a:latin typeface="Eras Demi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912" y="4288318"/>
            <a:ext cx="1932888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31" y="4185612"/>
            <a:ext cx="1100138" cy="1653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7721"/>
            <a:ext cx="2057400" cy="1443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2133600"/>
            <a:ext cx="1113984" cy="16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8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Fill in Table 4 with +’s and –’s</a:t>
            </a:r>
          </a:p>
          <a:p>
            <a:r>
              <a:rPr lang="en-US" sz="2400" dirty="0" smtClean="0"/>
              <a:t>Which microbe is a halophile?</a:t>
            </a:r>
          </a:p>
          <a:p>
            <a:pPr marL="393192" lvl="1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ras Demi ITC" pitchFamily="34" charset="0"/>
              </a:rPr>
              <a:t>II.  Exp. 10:  Osmotic Pressure &amp; Growth</a:t>
            </a:r>
            <a:endParaRPr lang="en-US" sz="32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5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9: The Effect of pH on Growth of Microbes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10: The Effect of Osmotic Pressure on Microbes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11: The Effect of Ultraviolet Light on Bacteria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12: Oxygen Requirements for Growth of Microbes</a:t>
            </a: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3048000"/>
            <a:ext cx="73152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Purpose:  </a:t>
            </a:r>
            <a:r>
              <a:rPr lang="en-US" dirty="0"/>
              <a:t>To determine the effects of </a:t>
            </a:r>
            <a:r>
              <a:rPr lang="en-US" dirty="0" smtClean="0"/>
              <a:t>UV light on </a:t>
            </a:r>
            <a:r>
              <a:rPr lang="en-US" dirty="0"/>
              <a:t>certain microorganisms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 lvl="1"/>
            <a:r>
              <a:rPr lang="en-US" sz="2200" dirty="0" smtClean="0"/>
              <a:t>Prevents replication and function of DNA</a:t>
            </a:r>
          </a:p>
          <a:p>
            <a:pPr lvl="1"/>
            <a:r>
              <a:rPr lang="en-US" sz="2200" b="1" dirty="0" smtClean="0"/>
              <a:t>Limited uses:  </a:t>
            </a:r>
            <a:r>
              <a:rPr lang="en-US" sz="2200" dirty="0" smtClean="0"/>
              <a:t>can’t penetrate surfaces</a:t>
            </a:r>
          </a:p>
          <a:p>
            <a:pPr lvl="1"/>
            <a:r>
              <a:rPr lang="en-US" sz="2200" b="1" dirty="0" smtClean="0"/>
              <a:t>Used to sterilize:  </a:t>
            </a:r>
          </a:p>
          <a:p>
            <a:pPr lvl="2"/>
            <a:r>
              <a:rPr lang="en-US" sz="2200" dirty="0" smtClean="0"/>
              <a:t>Surfaces such as tabletops, instruments, and goggles </a:t>
            </a:r>
          </a:p>
          <a:p>
            <a:pPr lvl="2"/>
            <a:r>
              <a:rPr lang="en-US" sz="2200" dirty="0" smtClean="0"/>
              <a:t>Atmosphere of enclosed areas like operating rooms</a:t>
            </a:r>
          </a:p>
          <a:p>
            <a:pPr lvl="1"/>
            <a:r>
              <a:rPr lang="en-US" sz="2200" dirty="0" smtClean="0"/>
              <a:t>Protect eyes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612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ras Demi ITC" pitchFamily="34" charset="0"/>
              </a:rPr>
              <a:t>III.  Exp. 11:  UV  Light</a:t>
            </a:r>
            <a:endParaRPr lang="en-US" sz="3200" dirty="0">
              <a:latin typeface="Eras Demi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86" y="2743200"/>
            <a:ext cx="1932887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2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sz="2500" dirty="0" smtClean="0"/>
          </a:p>
          <a:p>
            <a:r>
              <a:rPr lang="en-US" sz="2500" dirty="0" smtClean="0"/>
              <a:t>Fill in Table 5 with +’s and –’s</a:t>
            </a:r>
          </a:p>
          <a:p>
            <a:r>
              <a:rPr lang="en-US" sz="2500" dirty="0" smtClean="0"/>
              <a:t>Which microbe requires longer periods of time to eliminate it?  Why?</a:t>
            </a:r>
            <a:endParaRPr lang="en-US" sz="2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612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ras Demi ITC" pitchFamily="34" charset="0"/>
              </a:rPr>
              <a:t>III.  Exp. 11:  UV  Light</a:t>
            </a:r>
            <a:endParaRPr lang="en-US" sz="32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0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9: The Effect of pH on Growth of Microbes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10: The Effect of Osmotic Pressure on Microbes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11: The Effect of Ultraviolet Light on Bacteria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12: Oxygen Requirements for Growth of Microbes</a:t>
            </a: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3733800"/>
            <a:ext cx="76962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b="1" dirty="0"/>
              <a:t>Purpose:  </a:t>
            </a:r>
            <a:r>
              <a:rPr lang="en-US" dirty="0"/>
              <a:t>To determine the effects of </a:t>
            </a:r>
            <a:r>
              <a:rPr lang="en-US" dirty="0" smtClean="0"/>
              <a:t>oxygen on the growth of certain microorganisms.</a:t>
            </a:r>
          </a:p>
          <a:p>
            <a:endParaRPr lang="en-US" dirty="0" smtClean="0"/>
          </a:p>
          <a:p>
            <a:r>
              <a:rPr lang="en-US" sz="2400" dirty="0" smtClean="0"/>
              <a:t>Refer to Unit 4 Lecture Notes</a:t>
            </a:r>
            <a:endParaRPr lang="en-US" b="1" dirty="0" smtClean="0"/>
          </a:p>
          <a:p>
            <a:r>
              <a:rPr lang="en-US" sz="2400" b="1" dirty="0" smtClean="0"/>
              <a:t>Aerobes:  </a:t>
            </a:r>
            <a:r>
              <a:rPr lang="en-US" sz="2400" dirty="0" smtClean="0"/>
              <a:t>require 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for growth</a:t>
            </a:r>
          </a:p>
          <a:p>
            <a:r>
              <a:rPr lang="en-US" sz="2400" b="1" dirty="0" smtClean="0"/>
              <a:t>Anaerobes:  </a:t>
            </a:r>
            <a:r>
              <a:rPr lang="en-US" sz="2400" dirty="0" smtClean="0"/>
              <a:t>killed in the 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presence of O</a:t>
            </a:r>
            <a:r>
              <a:rPr lang="en-US" sz="2400" baseline="-25000" dirty="0" smtClean="0"/>
              <a:t>2</a:t>
            </a:r>
          </a:p>
          <a:p>
            <a:r>
              <a:rPr lang="en-US" sz="2400" b="1" dirty="0" smtClean="0"/>
              <a:t>Facultative:  </a:t>
            </a:r>
            <a:r>
              <a:rPr lang="en-US" sz="2400" dirty="0" smtClean="0"/>
              <a:t>can grow in the 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presence or absence of O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61288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IV.  Exp. 12:  O</a:t>
            </a:r>
            <a:r>
              <a:rPr lang="en-US" sz="3000" baseline="-25000" dirty="0" smtClean="0">
                <a:latin typeface="Eras Demi ITC" pitchFamily="34" charset="0"/>
              </a:rPr>
              <a:t>2</a:t>
            </a:r>
            <a:r>
              <a:rPr lang="en-US" sz="3000" dirty="0" smtClean="0">
                <a:latin typeface="Eras Demi ITC" pitchFamily="34" charset="0"/>
              </a:rPr>
              <a:t> Requirements for Growth</a:t>
            </a:r>
            <a:endParaRPr lang="en-US" sz="3000" dirty="0">
              <a:latin typeface="Eras Demi IT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81400"/>
            <a:ext cx="316764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2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b="1" dirty="0" smtClean="0"/>
              <a:t>2 Culture Media Tubes Used:</a:t>
            </a:r>
          </a:p>
          <a:p>
            <a:pPr lvl="1"/>
            <a:r>
              <a:rPr lang="en-US" sz="2000" dirty="0" smtClean="0"/>
              <a:t>Fluid </a:t>
            </a:r>
            <a:r>
              <a:rPr lang="en-US" sz="2000" dirty="0" err="1" smtClean="0"/>
              <a:t>Thioglycollate</a:t>
            </a:r>
            <a:r>
              <a:rPr lang="en-US" sz="2000" dirty="0" smtClean="0"/>
              <a:t> Broth</a:t>
            </a:r>
          </a:p>
          <a:p>
            <a:pPr lvl="1"/>
            <a:r>
              <a:rPr lang="en-US" sz="2000" dirty="0" smtClean="0"/>
              <a:t>Brewers Anaerobic Agar Deep</a:t>
            </a:r>
          </a:p>
          <a:p>
            <a:pPr lvl="1"/>
            <a:endParaRPr lang="en-US" b="1" dirty="0" smtClean="0"/>
          </a:p>
          <a:p>
            <a:r>
              <a:rPr lang="en-US" sz="2400" b="1" dirty="0" smtClean="0"/>
              <a:t>2 chemicals </a:t>
            </a:r>
            <a:r>
              <a:rPr lang="en-US" sz="2400" b="1" dirty="0"/>
              <a:t>f</a:t>
            </a:r>
            <a:r>
              <a:rPr lang="en-US" sz="2400" b="1" dirty="0" smtClean="0"/>
              <a:t>ound in both </a:t>
            </a:r>
            <a:r>
              <a:rPr lang="en-US" sz="2400" b="1" dirty="0"/>
              <a:t>t</a:t>
            </a:r>
            <a:r>
              <a:rPr lang="en-US" sz="2400" b="1" dirty="0" smtClean="0"/>
              <a:t>ubes:</a:t>
            </a:r>
          </a:p>
          <a:p>
            <a:pPr lvl="1"/>
            <a:r>
              <a:rPr lang="en-US" sz="2000" b="1" dirty="0" err="1" smtClean="0"/>
              <a:t>Thioglycollate</a:t>
            </a:r>
            <a:r>
              <a:rPr lang="en-US" sz="2000" b="1" dirty="0" smtClean="0"/>
              <a:t>:  </a:t>
            </a:r>
            <a:r>
              <a:rPr lang="en-US" sz="2000" dirty="0" smtClean="0"/>
              <a:t>removes O</a:t>
            </a:r>
            <a:r>
              <a:rPr lang="en-US" sz="2000" baseline="-25000" dirty="0" smtClean="0"/>
              <a:t>2</a:t>
            </a:r>
          </a:p>
          <a:p>
            <a:pPr lvl="1"/>
            <a:r>
              <a:rPr lang="en-US" sz="2000" b="1" dirty="0" err="1" smtClean="0"/>
              <a:t>Resazurin</a:t>
            </a:r>
            <a:r>
              <a:rPr lang="en-US" sz="2000" b="1" dirty="0" smtClean="0"/>
              <a:t>:  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Indicator </a:t>
            </a:r>
          </a:p>
          <a:p>
            <a:pPr lvl="2"/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Present:  </a:t>
            </a:r>
            <a:r>
              <a:rPr lang="en-US" sz="2000" dirty="0" smtClean="0"/>
              <a:t>pink/purple color</a:t>
            </a:r>
          </a:p>
          <a:p>
            <a:pPr lvl="2"/>
            <a:r>
              <a:rPr lang="en-US" sz="2000" b="1" dirty="0" smtClean="0"/>
              <a:t>No 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:  </a:t>
            </a:r>
            <a:r>
              <a:rPr lang="en-US" sz="2000" dirty="0" smtClean="0"/>
              <a:t>colorless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61288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IV.  Exp. 12:  O</a:t>
            </a:r>
            <a:r>
              <a:rPr lang="en-US" sz="3000" baseline="-25000" dirty="0" smtClean="0">
                <a:latin typeface="Eras Demi ITC" pitchFamily="34" charset="0"/>
              </a:rPr>
              <a:t>2</a:t>
            </a:r>
            <a:r>
              <a:rPr lang="en-US" sz="3000" dirty="0" smtClean="0">
                <a:latin typeface="Eras Demi ITC" pitchFamily="34" charset="0"/>
              </a:rPr>
              <a:t> Requirements for Growth</a:t>
            </a:r>
            <a:endParaRPr lang="en-US" sz="3000" dirty="0">
              <a:latin typeface="Eras Demi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24000"/>
            <a:ext cx="2063750" cy="1801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811979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0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dirty="0" smtClean="0"/>
              <a:t>Fill in Table 6 with +’s and –’s</a:t>
            </a:r>
          </a:p>
          <a:p>
            <a:r>
              <a:rPr lang="en-US" sz="2400" dirty="0" smtClean="0"/>
              <a:t>Which microbes are aerobes, anaerobes or facultative?</a:t>
            </a:r>
          </a:p>
          <a:p>
            <a:r>
              <a:rPr lang="en-US" sz="2400" dirty="0" smtClean="0"/>
              <a:t>What does a hyperbaric chamber do and what type of microbes would be eliminated by this device?</a:t>
            </a:r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61288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IV.  Exp. 12:  O</a:t>
            </a:r>
            <a:r>
              <a:rPr lang="en-US" sz="3000" baseline="-25000" dirty="0" smtClean="0">
                <a:latin typeface="Eras Demi ITC" pitchFamily="34" charset="0"/>
              </a:rPr>
              <a:t>2</a:t>
            </a:r>
            <a:r>
              <a:rPr lang="en-US" sz="3000" dirty="0" smtClean="0">
                <a:latin typeface="Eras Demi ITC" pitchFamily="34" charset="0"/>
              </a:rPr>
              <a:t> Requirements for Growth</a:t>
            </a:r>
            <a:endParaRPr lang="en-US" sz="30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9: The Effect of pH on Growth of Microbes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10: The Effect of Osmotic Pressure on Microbes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11: The Effect of Ultraviolet Light on Bacteria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12: Oxygen Requirements for Growth of Microbes</a:t>
            </a: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604682"/>
            <a:ext cx="73152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BIO 201 Lab 7-New Exp.</a:t>
            </a:r>
            <a:br>
              <a:rPr lang="en-US" dirty="0" smtClean="0"/>
            </a:br>
            <a:r>
              <a:rPr lang="en-US" dirty="0" smtClean="0"/>
              <a:t>Experiments 23, 24 &amp; 25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Professor Diane Hilker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23: Transformation of </a:t>
            </a:r>
            <a:r>
              <a:rPr lang="en-US" sz="2200" b="1" i="1" dirty="0" smtClean="0"/>
              <a:t>E. coli </a:t>
            </a:r>
            <a:r>
              <a:rPr lang="en-US" sz="2200" b="1" dirty="0" smtClean="0"/>
              <a:t>-discussed last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24: Immunology:  Agglutination with Latex Beads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25: Parasitology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604682"/>
            <a:ext cx="73152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2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23: Transformation of </a:t>
            </a:r>
            <a:r>
              <a:rPr lang="en-US" sz="2200" b="1" i="1" dirty="0" smtClean="0"/>
              <a:t>E. coli </a:t>
            </a:r>
            <a:r>
              <a:rPr lang="en-US" sz="2200" b="1" dirty="0" smtClean="0"/>
              <a:t>-discussed last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24: Immunology:  Agglutination with Latex Beads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25: Parasitology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2362200"/>
            <a:ext cx="75438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9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b="1" dirty="0" smtClean="0"/>
              <a:t>Purpose:  </a:t>
            </a:r>
            <a:r>
              <a:rPr lang="en-US" dirty="0" smtClean="0"/>
              <a:t>To perform an agglutination procedure and to determine what species of </a:t>
            </a:r>
            <a:r>
              <a:rPr lang="en-US" i="1" dirty="0" smtClean="0"/>
              <a:t>Staphylococcus</a:t>
            </a:r>
            <a:r>
              <a:rPr lang="en-US" dirty="0" smtClean="0"/>
              <a:t> is present on a Petri plate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sz="2400" dirty="0" smtClean="0"/>
              <a:t>Immunology Experiment:  Antigens and Antibodies</a:t>
            </a:r>
          </a:p>
          <a:p>
            <a:r>
              <a:rPr lang="en-US" sz="2400" dirty="0" err="1" smtClean="0"/>
              <a:t>Staphaurex</a:t>
            </a:r>
            <a:r>
              <a:rPr lang="en-US" sz="2400" dirty="0" smtClean="0"/>
              <a:t> </a:t>
            </a:r>
            <a:r>
              <a:rPr lang="en-US" sz="2400" baseline="30000" dirty="0" smtClean="0"/>
              <a:t>R</a:t>
            </a:r>
            <a:r>
              <a:rPr lang="en-US" sz="2400" dirty="0" smtClean="0"/>
              <a:t> Test Kit:  </a:t>
            </a:r>
          </a:p>
          <a:p>
            <a:pPr marL="109728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   S. </a:t>
            </a:r>
            <a:r>
              <a:rPr lang="en-US" sz="2400" i="1" dirty="0" err="1" smtClean="0"/>
              <a:t>aureus</a:t>
            </a:r>
            <a:r>
              <a:rPr lang="en-US" sz="2400" i="1" dirty="0" smtClean="0"/>
              <a:t> </a:t>
            </a:r>
            <a:r>
              <a:rPr lang="en-US" sz="2400" dirty="0" smtClean="0"/>
              <a:t>vs. </a:t>
            </a:r>
            <a:r>
              <a:rPr lang="en-US" sz="2400" i="1" dirty="0" smtClean="0"/>
              <a:t>S. </a:t>
            </a:r>
            <a:r>
              <a:rPr lang="en-US" sz="2400" i="1" dirty="0" err="1" smtClean="0"/>
              <a:t>epidermidis</a:t>
            </a:r>
            <a:endParaRPr lang="en-US" sz="2400" i="1" baseline="30000" dirty="0" smtClean="0"/>
          </a:p>
          <a:p>
            <a:pPr marL="109728" indent="0">
              <a:buNone/>
            </a:pPr>
            <a:endParaRPr lang="en-US" b="1" dirty="0" smtClean="0"/>
          </a:p>
          <a:p>
            <a:pPr marL="109728" indent="0">
              <a:buNone/>
            </a:pP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61288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II.  Exp. 24:  Agglutination with Latex Beads</a:t>
            </a:r>
            <a:endParaRPr lang="en-US" sz="3000" dirty="0">
              <a:latin typeface="Eras Demi IT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4114800"/>
            <a:ext cx="2514600" cy="24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6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r>
              <a:rPr lang="en-US" sz="2400" dirty="0" smtClean="0"/>
              <a:t>Antibodies on beads will recognize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</a:t>
            </a:r>
            <a:r>
              <a:rPr lang="en-US" sz="2400" i="1" dirty="0" smtClean="0"/>
              <a:t> S. </a:t>
            </a:r>
            <a:r>
              <a:rPr lang="en-US" sz="2400" i="1" dirty="0" err="1" smtClean="0"/>
              <a:t>aureus</a:t>
            </a:r>
            <a:r>
              <a:rPr lang="en-US" sz="2400" i="1" dirty="0" smtClean="0"/>
              <a:t> </a:t>
            </a:r>
            <a:r>
              <a:rPr lang="en-US" sz="2400" dirty="0" smtClean="0"/>
              <a:t>only</a:t>
            </a:r>
          </a:p>
          <a:p>
            <a:r>
              <a:rPr lang="en-US" sz="2400" b="1" dirty="0" smtClean="0"/>
              <a:t>Positive Reaction:</a:t>
            </a:r>
          </a:p>
          <a:p>
            <a:pPr lvl="1"/>
            <a:r>
              <a:rPr lang="en-US" sz="2000" dirty="0" smtClean="0"/>
              <a:t>Agglutination or clumping</a:t>
            </a:r>
          </a:p>
          <a:p>
            <a:pPr lvl="1"/>
            <a:r>
              <a:rPr lang="en-US" sz="2000" i="1" dirty="0" smtClean="0"/>
              <a:t>S. </a:t>
            </a:r>
            <a:r>
              <a:rPr lang="en-US" sz="2000" i="1" dirty="0" err="1" smtClean="0"/>
              <a:t>aureus</a:t>
            </a:r>
            <a:r>
              <a:rPr lang="en-US" sz="2000" i="1" dirty="0" smtClean="0"/>
              <a:t> </a:t>
            </a:r>
            <a:r>
              <a:rPr lang="en-US" sz="2000" dirty="0" smtClean="0"/>
              <a:t>present on plate</a:t>
            </a:r>
          </a:p>
          <a:p>
            <a:r>
              <a:rPr lang="en-US" sz="2400" b="1" dirty="0" smtClean="0"/>
              <a:t>Negative Reaction:</a:t>
            </a:r>
          </a:p>
          <a:p>
            <a:pPr lvl="1"/>
            <a:r>
              <a:rPr lang="en-US" sz="2000" dirty="0" smtClean="0"/>
              <a:t>No agglutination or smooth appearance</a:t>
            </a:r>
          </a:p>
          <a:p>
            <a:pPr lvl="1"/>
            <a:r>
              <a:rPr lang="en-US" sz="2000" dirty="0" smtClean="0"/>
              <a:t>Not </a:t>
            </a:r>
            <a:r>
              <a:rPr lang="en-US" sz="2000" i="1" dirty="0" smtClean="0"/>
              <a:t>S. </a:t>
            </a:r>
            <a:r>
              <a:rPr lang="en-US" sz="2000" i="1" dirty="0" err="1" smtClean="0"/>
              <a:t>aureus</a:t>
            </a:r>
            <a:endParaRPr lang="en-US" sz="2000" i="1" dirty="0" smtClean="0"/>
          </a:p>
          <a:p>
            <a:pPr lvl="1"/>
            <a:r>
              <a:rPr lang="en-US" sz="2000" i="1" dirty="0" smtClean="0"/>
              <a:t>S. </a:t>
            </a:r>
            <a:r>
              <a:rPr lang="en-US" sz="2000" i="1" dirty="0" err="1" smtClean="0"/>
              <a:t>epidermidis</a:t>
            </a:r>
            <a:r>
              <a:rPr lang="en-US" sz="2000" i="1" dirty="0" smtClean="0"/>
              <a:t> </a:t>
            </a:r>
            <a:r>
              <a:rPr lang="en-US" sz="2000" dirty="0" smtClean="0"/>
              <a:t>present on plate</a:t>
            </a:r>
          </a:p>
          <a:p>
            <a:r>
              <a:rPr lang="en-US" sz="2400" b="1" dirty="0" smtClean="0"/>
              <a:t>Demonstration by instructor</a:t>
            </a:r>
          </a:p>
          <a:p>
            <a:pPr marL="109728" indent="0">
              <a:buNone/>
            </a:pPr>
            <a:endParaRPr lang="en-US" sz="2400" baseline="-25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61288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II.  Exp. 24:  Agglutination with Latex Beads</a:t>
            </a:r>
            <a:endParaRPr lang="en-US" sz="3000" dirty="0">
              <a:latin typeface="Eras Demi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76400"/>
            <a:ext cx="235300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7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23: Transformation of </a:t>
            </a:r>
            <a:r>
              <a:rPr lang="en-US" sz="2200" b="1" i="1" dirty="0" smtClean="0"/>
              <a:t>E. coli </a:t>
            </a:r>
            <a:r>
              <a:rPr lang="en-US" sz="2200" b="1" dirty="0" smtClean="0"/>
              <a:t>-discussed last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24: Immunology:  Agglutination with Latex Beads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25: Parasitology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81075" y="3000375"/>
            <a:ext cx="73152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5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Purpose:  </a:t>
            </a:r>
            <a:r>
              <a:rPr lang="en-US" dirty="0" smtClean="0"/>
              <a:t>To be able to observe different types of parasitic helminths</a:t>
            </a:r>
          </a:p>
          <a:p>
            <a:pPr marL="109728" indent="0">
              <a:buNone/>
            </a:pPr>
            <a:endParaRPr lang="en-US" sz="2400" dirty="0"/>
          </a:p>
          <a:p>
            <a:r>
              <a:rPr lang="en-US" sz="2400" b="1" dirty="0" smtClean="0"/>
              <a:t>Observe Preserved Specimens</a:t>
            </a:r>
          </a:p>
          <a:p>
            <a:r>
              <a:rPr lang="en-US" sz="2400" b="1" dirty="0" smtClean="0"/>
              <a:t>Observe Prepared Slides:  Scan Power/Clean Slide        </a:t>
            </a:r>
          </a:p>
          <a:p>
            <a:r>
              <a:rPr lang="en-US" sz="2400" b="1" dirty="0" smtClean="0"/>
              <a:t>Observe a Live Worm:  Vinegar Eels (</a:t>
            </a:r>
            <a:r>
              <a:rPr lang="en-US" sz="2400" b="1" i="1" dirty="0" err="1" smtClean="0"/>
              <a:t>Turbatrix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aceti</a:t>
            </a:r>
            <a:r>
              <a:rPr lang="en-US" sz="2400" b="1" dirty="0" smtClean="0"/>
              <a:t>)</a:t>
            </a:r>
            <a:endParaRPr lang="en-US" sz="2400" b="1" dirty="0"/>
          </a:p>
          <a:p>
            <a:r>
              <a:rPr lang="en-US" sz="2400" b="1" dirty="0" smtClean="0"/>
              <a:t>2 Types of Parasitic Worms:</a:t>
            </a:r>
          </a:p>
          <a:p>
            <a:pPr marL="393192" lvl="1" indent="0">
              <a:buNone/>
            </a:pPr>
            <a:r>
              <a:rPr lang="en-US" sz="2000" b="1" dirty="0" smtClean="0"/>
              <a:t>  I.  </a:t>
            </a:r>
            <a:r>
              <a:rPr lang="en-US" sz="2000" b="1" dirty="0" err="1" smtClean="0"/>
              <a:t>Platyhelminths</a:t>
            </a:r>
            <a:r>
              <a:rPr lang="en-US" sz="2000" b="1" dirty="0" smtClean="0"/>
              <a:t>: Flatworms</a:t>
            </a:r>
          </a:p>
          <a:p>
            <a:pPr lvl="2"/>
            <a:r>
              <a:rPr lang="en-US" sz="1800" b="1" dirty="0" err="1" smtClean="0"/>
              <a:t>Tremodes</a:t>
            </a:r>
            <a:r>
              <a:rPr lang="en-US" sz="1800" b="1" dirty="0" smtClean="0"/>
              <a:t> or flukes</a:t>
            </a:r>
          </a:p>
          <a:p>
            <a:pPr lvl="2"/>
            <a:r>
              <a:rPr lang="en-US" sz="1800" b="1" dirty="0" err="1" smtClean="0"/>
              <a:t>Cestodes</a:t>
            </a:r>
            <a:endParaRPr lang="en-US" sz="1800" b="1" dirty="0" smtClean="0"/>
          </a:p>
          <a:p>
            <a:pPr marL="393192" lvl="1" indent="0">
              <a:buNone/>
            </a:pPr>
            <a:r>
              <a:rPr lang="en-US" sz="2000" b="1" dirty="0" smtClean="0"/>
              <a:t>  II. Nematodes:  Roundworms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61288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III.  Exp. 25:  Parasitology </a:t>
            </a:r>
            <a:endParaRPr lang="en-US" sz="30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  I. </a:t>
            </a:r>
            <a:r>
              <a:rPr lang="en-US" b="1" dirty="0" err="1" smtClean="0"/>
              <a:t>Platyhelminths</a:t>
            </a:r>
            <a:endParaRPr lang="en-US" b="1" dirty="0" smtClean="0"/>
          </a:p>
          <a:p>
            <a:pPr marL="109728" indent="0">
              <a:buNone/>
            </a:pPr>
            <a:r>
              <a:rPr lang="en-US" sz="2400" b="1" i="1" dirty="0" smtClean="0"/>
              <a:t>   </a:t>
            </a:r>
            <a:r>
              <a:rPr lang="en-US" sz="2400" dirty="0" smtClean="0"/>
              <a:t>1. </a:t>
            </a:r>
            <a:r>
              <a:rPr lang="en-US" sz="2400" b="1" i="1" dirty="0" err="1" smtClean="0"/>
              <a:t>Clonorchis</a:t>
            </a:r>
            <a:r>
              <a:rPr lang="en-US" sz="2400" b="1" dirty="0" smtClean="0"/>
              <a:t>:  </a:t>
            </a:r>
            <a:r>
              <a:rPr lang="en-US" sz="2400" dirty="0" smtClean="0"/>
              <a:t>fluke</a:t>
            </a:r>
          </a:p>
          <a:p>
            <a:pPr marL="109728" indent="0">
              <a:buNone/>
            </a:pPr>
            <a:endParaRPr lang="en-US" sz="2400" b="1" dirty="0"/>
          </a:p>
          <a:p>
            <a:pPr marL="109728" indent="0">
              <a:buNone/>
            </a:pPr>
            <a:r>
              <a:rPr lang="en-US" sz="2400" b="1" dirty="0" smtClean="0"/>
              <a:t>   2.  </a:t>
            </a:r>
            <a:r>
              <a:rPr lang="en-US" sz="2400" b="1" i="1" dirty="0" err="1" smtClean="0"/>
              <a:t>Taenia</a:t>
            </a:r>
            <a:r>
              <a:rPr lang="en-US" sz="2400" b="1" i="1" dirty="0" smtClean="0"/>
              <a:t> sp.:  </a:t>
            </a:r>
            <a:r>
              <a:rPr lang="en-US" sz="2400" dirty="0" smtClean="0"/>
              <a:t>tapeworm</a:t>
            </a:r>
          </a:p>
          <a:p>
            <a:pPr marL="109728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a.  </a:t>
            </a:r>
            <a:r>
              <a:rPr lang="en-US" sz="2000" b="1" dirty="0" err="1" smtClean="0"/>
              <a:t>Scolex</a:t>
            </a:r>
            <a:r>
              <a:rPr lang="en-US" sz="2000" b="1" dirty="0" smtClean="0"/>
              <a:t>:  </a:t>
            </a:r>
            <a:r>
              <a:rPr lang="en-US" sz="2000" dirty="0" smtClean="0"/>
              <a:t>head</a:t>
            </a:r>
          </a:p>
          <a:p>
            <a:pPr marL="109728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      b.  </a:t>
            </a:r>
            <a:r>
              <a:rPr lang="en-US" sz="2000" b="1" dirty="0" err="1" smtClean="0"/>
              <a:t>Proglottids</a:t>
            </a:r>
            <a:r>
              <a:rPr lang="en-US" sz="2000" b="1" dirty="0" smtClean="0"/>
              <a:t>:  </a:t>
            </a:r>
            <a:r>
              <a:rPr lang="en-US" sz="2000" dirty="0" smtClean="0"/>
              <a:t>segments (male &amp; female organs)</a:t>
            </a:r>
            <a:endParaRPr lang="en-US" sz="2000" dirty="0"/>
          </a:p>
          <a:p>
            <a:pPr marL="109728" indent="0"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III.  Exp. 25:  Parasitology </a:t>
            </a:r>
            <a:endParaRPr lang="en-US" sz="3000" dirty="0">
              <a:latin typeface="Eras Demi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57839" y="585761"/>
            <a:ext cx="1124989" cy="3306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114800"/>
            <a:ext cx="2318586" cy="1762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798" y="4114800"/>
            <a:ext cx="1988377" cy="17240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799" y="4114800"/>
            <a:ext cx="17621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7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 II.  Nematodes</a:t>
            </a:r>
          </a:p>
          <a:p>
            <a:pPr marL="109728" indent="0">
              <a:buNone/>
            </a:pPr>
            <a:r>
              <a:rPr lang="en-US" sz="2400" b="1" i="1" dirty="0" smtClean="0"/>
              <a:t>   </a:t>
            </a:r>
            <a:r>
              <a:rPr lang="en-US" sz="2400" b="1" dirty="0"/>
              <a:t>1</a:t>
            </a:r>
            <a:r>
              <a:rPr lang="en-US" sz="2400" b="1" dirty="0" smtClean="0"/>
              <a:t>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Enterobius</a:t>
            </a:r>
            <a:r>
              <a:rPr lang="en-US" sz="2400" b="1" dirty="0" smtClean="0"/>
              <a:t>:  </a:t>
            </a:r>
            <a:r>
              <a:rPr lang="en-US" sz="2400" dirty="0" smtClean="0"/>
              <a:t>pinworm</a:t>
            </a:r>
          </a:p>
          <a:p>
            <a:pPr marL="109728" indent="0">
              <a:buNone/>
            </a:pPr>
            <a:endParaRPr lang="en-US" sz="2400" b="1" dirty="0" smtClean="0"/>
          </a:p>
          <a:p>
            <a:pPr marL="109728" indent="0">
              <a:buNone/>
            </a:pPr>
            <a:endParaRPr lang="en-US" sz="2400" b="1" dirty="0"/>
          </a:p>
          <a:p>
            <a:pPr marL="109728" indent="0">
              <a:buNone/>
            </a:pPr>
            <a:r>
              <a:rPr lang="en-US" sz="2400" b="1" dirty="0" smtClean="0"/>
              <a:t>  </a:t>
            </a:r>
            <a:r>
              <a:rPr lang="en-US" sz="2400" dirty="0" smtClean="0"/>
              <a:t> 2. </a:t>
            </a:r>
            <a:r>
              <a:rPr lang="en-US" sz="2400" b="1" i="1" dirty="0" err="1" smtClean="0"/>
              <a:t>Necator</a:t>
            </a:r>
            <a:r>
              <a:rPr lang="en-US" sz="2400" b="1" dirty="0" smtClean="0"/>
              <a:t>:  </a:t>
            </a:r>
            <a:r>
              <a:rPr lang="en-US" sz="2400" dirty="0" smtClean="0"/>
              <a:t>hookworm 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r>
              <a:rPr lang="en-US" sz="2400" i="1" dirty="0"/>
              <a:t> </a:t>
            </a:r>
            <a:r>
              <a:rPr lang="en-US" sz="2400" i="1" dirty="0" smtClean="0"/>
              <a:t>  </a:t>
            </a:r>
            <a:endParaRPr lang="en-US" sz="2400" dirty="0" smtClean="0"/>
          </a:p>
          <a:p>
            <a:pPr marL="109728" indent="0">
              <a:buNone/>
            </a:pP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endParaRPr lang="en-US" sz="2000" dirty="0"/>
          </a:p>
          <a:p>
            <a:pPr marL="109728" indent="0"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III.  Exp. 25:  Parasitology </a:t>
            </a:r>
            <a:endParaRPr lang="en-US" sz="3000" dirty="0">
              <a:latin typeface="Eras Demi ITC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28800"/>
            <a:ext cx="1841047" cy="1171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771649"/>
            <a:ext cx="1529317" cy="1285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40289"/>
            <a:ext cx="1841500" cy="1381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384" y="3826452"/>
            <a:ext cx="2490216" cy="13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5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 II.  Nematodes</a:t>
            </a:r>
          </a:p>
          <a:p>
            <a:pPr marL="109728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i="1" dirty="0"/>
              <a:t>3</a:t>
            </a:r>
            <a:r>
              <a:rPr lang="en-US" sz="2400" i="1" dirty="0" smtClean="0"/>
              <a:t>. </a:t>
            </a:r>
            <a:r>
              <a:rPr lang="en-US" sz="2400" b="1" i="1" dirty="0" err="1" smtClean="0"/>
              <a:t>Ascaris</a:t>
            </a:r>
            <a:r>
              <a:rPr lang="en-US" sz="2400" b="1" i="1" dirty="0" smtClean="0"/>
              <a:t>:</a:t>
            </a:r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endParaRPr lang="en-US" sz="2400" dirty="0" smtClean="0"/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    4. </a:t>
            </a:r>
            <a:r>
              <a:rPr lang="en-US" sz="2400" i="1" dirty="0" smtClean="0"/>
              <a:t> </a:t>
            </a:r>
            <a:r>
              <a:rPr lang="en-US" sz="2400" b="1" i="1" dirty="0" err="1" smtClean="0"/>
              <a:t>Trichinella</a:t>
            </a:r>
            <a:r>
              <a:rPr lang="en-US" sz="2400" b="1" i="1" dirty="0" smtClean="0"/>
              <a:t> sp.</a:t>
            </a:r>
            <a:r>
              <a:rPr lang="en-US" sz="2400" i="1" dirty="0" smtClean="0"/>
              <a:t>:  </a:t>
            </a:r>
            <a:r>
              <a:rPr lang="en-US" sz="2400" dirty="0" smtClean="0"/>
              <a:t>muscle biopsy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III.  Exp. 25:  Parasitology </a:t>
            </a:r>
            <a:endParaRPr lang="en-US" sz="3000" dirty="0">
              <a:latin typeface="Eras Demi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62" y="1981200"/>
            <a:ext cx="2033483" cy="1319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81200"/>
            <a:ext cx="19304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75" y="3962400"/>
            <a:ext cx="1717257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b="1" dirty="0" smtClean="0"/>
              <a:t>Purpose:  </a:t>
            </a:r>
            <a:r>
              <a:rPr lang="en-US" dirty="0" smtClean="0"/>
              <a:t>To determine the effects of pH on certain microorganisms.</a:t>
            </a:r>
          </a:p>
          <a:p>
            <a:pPr marL="109728" indent="0">
              <a:buNone/>
            </a:pPr>
            <a:endParaRPr lang="en-US" dirty="0" smtClean="0"/>
          </a:p>
          <a:p>
            <a:pPr lvl="1">
              <a:buClr>
                <a:schemeClr val="accent2"/>
              </a:buClr>
            </a:pP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Acidophile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:  microbes that grow at a low  				pH (less that pH 7)</a:t>
            </a:r>
          </a:p>
          <a:p>
            <a:pPr lvl="1">
              <a:buClr>
                <a:schemeClr val="accent2"/>
              </a:buClr>
            </a:pPr>
            <a:r>
              <a:rPr lang="en-US" sz="2800" b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Alkalophile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: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microbes that grow at a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high 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				pH 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(greater that </a:t>
            </a:r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pH 7)</a:t>
            </a:r>
          </a:p>
          <a:p>
            <a:pPr lvl="1">
              <a:buClr>
                <a:schemeClr val="accent2"/>
              </a:buClr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Most bacteria prefer a neutral pH (pH 7)</a:t>
            </a:r>
          </a:p>
          <a:p>
            <a:pPr lvl="1">
              <a:buClr>
                <a:schemeClr val="accent2"/>
              </a:buClr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Most fungi prefer an acidic pH</a:t>
            </a:r>
          </a:p>
          <a:p>
            <a:pPr marL="393192" lvl="1" indent="0">
              <a:buClr>
                <a:schemeClr val="accent2"/>
              </a:buClr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Eras Demi ITC" pitchFamily="34" charset="0"/>
              </a:rPr>
              <a:t>I.  Exp. 9:  pH &amp; Growth</a:t>
            </a:r>
            <a:endParaRPr lang="en-US" sz="4000" dirty="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 smtClean="0"/>
              <a:t> II.  Nematodes:  Live Worm</a:t>
            </a:r>
            <a:endParaRPr lang="en-US" sz="2400" dirty="0"/>
          </a:p>
          <a:p>
            <a:pPr marL="109728" indent="0">
              <a:buNone/>
            </a:pPr>
            <a:r>
              <a:rPr lang="en-US" sz="2400" dirty="0" smtClean="0"/>
              <a:t>    5.  </a:t>
            </a:r>
            <a:r>
              <a:rPr lang="en-US" sz="2400" b="1" dirty="0" smtClean="0"/>
              <a:t>Vinegar eels</a:t>
            </a:r>
            <a:r>
              <a:rPr lang="en-US" sz="2400" dirty="0" smtClean="0"/>
              <a:t>:  </a:t>
            </a:r>
            <a:r>
              <a:rPr lang="en-US" sz="2400" i="1" dirty="0" err="1" smtClean="0"/>
              <a:t>Turbatrix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aceti</a:t>
            </a:r>
            <a:endParaRPr lang="en-US" sz="2400" i="1" dirty="0" smtClean="0"/>
          </a:p>
          <a:p>
            <a:pPr marL="109728" indent="0">
              <a:buNone/>
            </a:pPr>
            <a:endParaRPr lang="en-US" sz="2000" b="1" dirty="0" smtClean="0"/>
          </a:p>
          <a:p>
            <a:pPr marL="1287018" lvl="4" indent="-171450"/>
            <a:r>
              <a:rPr lang="en-US" sz="2000" dirty="0" smtClean="0"/>
              <a:t>Non-pathogenic</a:t>
            </a:r>
          </a:p>
          <a:p>
            <a:pPr marL="1287018" lvl="4" indent="-171450"/>
            <a:r>
              <a:rPr lang="en-US" sz="2000" dirty="0" smtClean="0"/>
              <a:t>Need a low pH</a:t>
            </a:r>
          </a:p>
          <a:p>
            <a:pPr marL="1287018" lvl="4" indent="-171450"/>
            <a:r>
              <a:rPr lang="en-US" sz="2000" dirty="0" smtClean="0"/>
              <a:t>Found on fermented apples and </a:t>
            </a:r>
          </a:p>
          <a:p>
            <a:pPr marL="1115568" lvl="4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non-pasteurized vinegar</a:t>
            </a:r>
            <a:r>
              <a:rPr lang="en-US" sz="1100" dirty="0" smtClean="0"/>
              <a:t>  </a:t>
            </a:r>
            <a:endParaRPr lang="en-US" sz="1100" dirty="0"/>
          </a:p>
          <a:p>
            <a:pPr marL="109728" indent="0"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III.  Exp. 25:  Parasitology </a:t>
            </a:r>
            <a:endParaRPr lang="en-US" sz="3000" dirty="0">
              <a:latin typeface="Eras Demi IT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0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23: Transformation of </a:t>
            </a:r>
            <a:r>
              <a:rPr lang="en-US" sz="2200" b="1" i="1" dirty="0" smtClean="0"/>
              <a:t>E. coli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24: Immunology:  Agglutination with Latex Beads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25: Parasitology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1604682"/>
            <a:ext cx="73152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7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Purpose:  </a:t>
            </a:r>
            <a:r>
              <a:rPr lang="en-US" dirty="0" smtClean="0"/>
              <a:t>To genetically transform </a:t>
            </a:r>
            <a:r>
              <a:rPr lang="en-US" i="1" dirty="0" smtClean="0"/>
              <a:t>E. coli </a:t>
            </a:r>
            <a:r>
              <a:rPr lang="en-US" dirty="0" smtClean="0"/>
              <a:t>so that it is resistant to the </a:t>
            </a:r>
            <a:r>
              <a:rPr lang="en-US" smtClean="0"/>
              <a:t>antibiotic ampicillin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sz="2400" b="1" dirty="0" smtClean="0"/>
              <a:t>Groups of 2-3 students</a:t>
            </a:r>
          </a:p>
          <a:p>
            <a:r>
              <a:rPr lang="en-US" sz="2400" b="1" dirty="0" smtClean="0"/>
              <a:t>Materials Needed/group</a:t>
            </a:r>
          </a:p>
          <a:p>
            <a:r>
              <a:rPr lang="en-US" sz="2400" b="1" dirty="0" smtClean="0"/>
              <a:t>Follow procedure in Lab Manual</a:t>
            </a:r>
          </a:p>
          <a:p>
            <a:r>
              <a:rPr lang="en-US" sz="2400" b="1" dirty="0" smtClean="0"/>
              <a:t>Theory to be discussed in the next lab</a:t>
            </a:r>
            <a:endParaRPr lang="en-US" sz="2400" dirty="0"/>
          </a:p>
          <a:p>
            <a:pPr marL="109728" indent="0">
              <a:buNone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Eras Demi ITC" pitchFamily="34" charset="0"/>
              </a:rPr>
              <a:t>I.  Exp. 23:  Transformation of </a:t>
            </a:r>
            <a:r>
              <a:rPr lang="en-US" sz="3000" i="1" dirty="0" smtClean="0">
                <a:latin typeface="Eras Demi ITC" pitchFamily="34" charset="0"/>
              </a:rPr>
              <a:t>E. coli</a:t>
            </a:r>
            <a:endParaRPr lang="en-US" sz="3000" i="1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50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Food </a:t>
            </a:r>
            <a:r>
              <a:rPr lang="en-US" b="1" dirty="0" smtClean="0"/>
              <a:t>can be </a:t>
            </a:r>
            <a:r>
              <a:rPr lang="en-US" b="1" dirty="0" smtClean="0"/>
              <a:t>preserved </a:t>
            </a:r>
            <a:r>
              <a:rPr lang="en-US" b="1" dirty="0" smtClean="0"/>
              <a:t>with low pH solutions 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 Rounded MT Bold" pitchFamily="34" charset="0"/>
            </a:endParaRP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Vinegar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Lemon Juice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Tomato Sauce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Eras Demi ITC" pitchFamily="34" charset="0"/>
              </a:rPr>
              <a:t>I.  Exp. 9:  pH &amp; Growth</a:t>
            </a:r>
            <a:endParaRPr lang="en-US" sz="4000" dirty="0">
              <a:latin typeface="Eras Demi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61" y="2667000"/>
            <a:ext cx="2209800" cy="2368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22370"/>
            <a:ext cx="2085975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836" y="3627120"/>
            <a:ext cx="2387911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6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/>
              <a:t>Certain diseases can be treated or prevented by lowering pH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Urinary Tract Infections:  Cranberry Juice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Vaginitis:  vinegar douches</a:t>
            </a:r>
          </a:p>
          <a:p>
            <a:pPr lvl="1"/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Swimmer’s ear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(Otitis </a:t>
            </a:r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externa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):  </a:t>
            </a:r>
          </a:p>
          <a:p>
            <a:pPr marL="393192" lvl="1" indent="0">
              <a:buNone/>
            </a:pP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         vinegar/rubbing  alcohol ear drops</a:t>
            </a:r>
          </a:p>
          <a:p>
            <a:pPr lvl="2"/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Arial Rounded MT Bold" pitchFamily="34" charset="0"/>
              </a:rPr>
              <a:t>Pseudomonas sp.</a:t>
            </a:r>
            <a:endParaRPr lang="en-US" i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Eras Demi ITC" pitchFamily="34" charset="0"/>
              </a:rPr>
              <a:t>I.  Exp. 9:  pH &amp; Growth</a:t>
            </a:r>
            <a:endParaRPr lang="en-US" sz="4000" dirty="0">
              <a:latin typeface="Eras Demi IT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657600"/>
            <a:ext cx="1676400" cy="215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Fill in Table 3 with +’s and –’s</a:t>
            </a:r>
          </a:p>
          <a:p>
            <a:r>
              <a:rPr lang="en-US" dirty="0" smtClean="0"/>
              <a:t>Which microbe is an </a:t>
            </a:r>
            <a:r>
              <a:rPr lang="en-US" dirty="0" err="1" smtClean="0"/>
              <a:t>acidophile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Which microbe is an </a:t>
            </a:r>
            <a:r>
              <a:rPr lang="en-US" dirty="0" err="1" smtClean="0"/>
              <a:t>alkalophile</a:t>
            </a:r>
            <a:r>
              <a:rPr lang="en-US" dirty="0" smtClean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Eras Demi ITC" pitchFamily="34" charset="0"/>
              </a:rPr>
              <a:t>I.  Exp. 9:  pH &amp; Growth</a:t>
            </a:r>
            <a:endParaRPr lang="en-US" sz="40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9: The Effect of pH on Growth of Microbes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10: The Effect of Osmotic Pressure on Microbes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11: The Effect of Ultraviolet Light on Bacteria</a:t>
            </a:r>
          </a:p>
          <a:p>
            <a:pPr marL="571500" indent="-571500">
              <a:lnSpc>
                <a:spcPct val="200000"/>
              </a:lnSpc>
              <a:buFont typeface="+mj-lt"/>
              <a:buAutoNum type="romanUcPeriod"/>
            </a:pPr>
            <a:r>
              <a:rPr lang="en-US" sz="2200" b="1" dirty="0" smtClean="0"/>
              <a:t>Exp. 12: Oxygen Requirements for Growth of Microbes</a:t>
            </a: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0600" y="2286000"/>
            <a:ext cx="7315200" cy="609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/>
              <a:t>Purpose:  </a:t>
            </a:r>
            <a:r>
              <a:rPr lang="en-US" dirty="0"/>
              <a:t>To determine the </a:t>
            </a:r>
            <a:r>
              <a:rPr lang="en-US" dirty="0" smtClean="0"/>
              <a:t>salt tolerance of different microorganisms</a:t>
            </a:r>
            <a:r>
              <a:rPr lang="en-US" dirty="0"/>
              <a:t>.</a:t>
            </a:r>
          </a:p>
          <a:p>
            <a:pPr marL="109728" indent="0">
              <a:buNone/>
            </a:pPr>
            <a:endParaRPr lang="en-US" b="1" dirty="0" smtClean="0"/>
          </a:p>
          <a:p>
            <a:r>
              <a:rPr lang="en-US" b="1" dirty="0" smtClean="0"/>
              <a:t>Refer to Unit 4 Lecture Notes</a:t>
            </a:r>
          </a:p>
          <a:p>
            <a:pPr lvl="1"/>
            <a:r>
              <a:rPr lang="en-US" dirty="0" smtClean="0"/>
              <a:t>What is Osmotic Pressure?</a:t>
            </a:r>
          </a:p>
          <a:p>
            <a:pPr lvl="1"/>
            <a:r>
              <a:rPr lang="en-US" dirty="0" smtClean="0"/>
              <a:t>What moves across the semi-permeable membrane, the solvent or solute?</a:t>
            </a:r>
          </a:p>
          <a:p>
            <a:pPr marL="393192" lvl="1" indent="0">
              <a:buClr>
                <a:schemeClr val="accent2"/>
              </a:buClr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ras Demi ITC" pitchFamily="34" charset="0"/>
              </a:rPr>
              <a:t>II.  Exp. 10:  Osmotic Pressure &amp; Growth</a:t>
            </a:r>
            <a:endParaRPr lang="en-US" sz="32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9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2400" b="1" dirty="0" smtClean="0"/>
              <a:t>Isotonic:  </a:t>
            </a:r>
            <a:r>
              <a:rPr lang="en-US" sz="2400" dirty="0" smtClean="0"/>
              <a:t>no movement of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in or out of the cell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b="1" dirty="0" smtClean="0"/>
              <a:t>Hypotonic</a:t>
            </a:r>
            <a:r>
              <a:rPr lang="en-US" sz="2400" dirty="0" smtClean="0"/>
              <a:t>: 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enters the cell</a:t>
            </a:r>
          </a:p>
          <a:p>
            <a:pPr lvl="1"/>
            <a:r>
              <a:rPr lang="en-US" sz="2000" dirty="0" smtClean="0"/>
              <a:t>Cell will swell and then burst</a:t>
            </a:r>
          </a:p>
          <a:p>
            <a:pPr marL="393192" lvl="1" indent="0">
              <a:buNone/>
            </a:pPr>
            <a:endParaRPr lang="en-US" sz="2000" dirty="0" smtClean="0"/>
          </a:p>
          <a:p>
            <a:r>
              <a:rPr lang="en-US" sz="2400" b="1" dirty="0" smtClean="0"/>
              <a:t>Hypertonic: 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leaves the cell</a:t>
            </a:r>
          </a:p>
          <a:p>
            <a:pPr lvl="1"/>
            <a:r>
              <a:rPr lang="en-US" sz="2000" dirty="0" smtClean="0"/>
              <a:t>Cell shrinks-cell membrane pulls away from the cell wall</a:t>
            </a:r>
          </a:p>
          <a:p>
            <a:pPr lvl="1"/>
            <a:r>
              <a:rPr lang="en-US" sz="2000" dirty="0" smtClean="0"/>
              <a:t>Bacteriostatic state created</a:t>
            </a:r>
          </a:p>
          <a:p>
            <a:endParaRPr lang="en-US" sz="2400" dirty="0" smtClean="0"/>
          </a:p>
          <a:p>
            <a:pPr marL="393192" lvl="1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6128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Eras Demi ITC" pitchFamily="34" charset="0"/>
              </a:rPr>
              <a:t>II.  Exp. 10:  Osmotic Pressure &amp; Growth</a:t>
            </a:r>
            <a:endParaRPr lang="en-US" sz="32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1509</TotalTime>
  <Words>1172</Words>
  <Application>Microsoft Office PowerPoint</Application>
  <PresentationFormat>On-screen Show (4:3)</PresentationFormat>
  <Paragraphs>209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 Rounded MT Bold</vt:lpstr>
      <vt:lpstr>Calibri</vt:lpstr>
      <vt:lpstr>Eras Demi ITC</vt:lpstr>
      <vt:lpstr>Lucida Sans Unicode</vt:lpstr>
      <vt:lpstr>Verdana</vt:lpstr>
      <vt:lpstr>Wingdings</vt:lpstr>
      <vt:lpstr>Wingdings 2</vt:lpstr>
      <vt:lpstr>Wingdings 3</vt:lpstr>
      <vt:lpstr>Concourse</vt:lpstr>
      <vt:lpstr>BIO 201 Lab 7 Experiments 9, 10, 11 &amp; 12 Results</vt:lpstr>
      <vt:lpstr>Overview</vt:lpstr>
      <vt:lpstr>I.  Exp. 9:  pH &amp; Growth</vt:lpstr>
      <vt:lpstr>I.  Exp. 9:  pH &amp; Growth</vt:lpstr>
      <vt:lpstr>I.  Exp. 9:  pH &amp; Growth</vt:lpstr>
      <vt:lpstr>I.  Exp. 9:  pH &amp; Growth</vt:lpstr>
      <vt:lpstr>Overview</vt:lpstr>
      <vt:lpstr>II.  Exp. 10:  Osmotic Pressure &amp; Growth</vt:lpstr>
      <vt:lpstr>II.  Exp. 10:  Osmotic Pressure &amp; Growth</vt:lpstr>
      <vt:lpstr>II.  Exp. 10:  Osmotic Pressure &amp; Growth</vt:lpstr>
      <vt:lpstr>II.  Exp. 10:  Osmotic Pressure &amp; Growth</vt:lpstr>
      <vt:lpstr>II.  Exp. 10:  Osmotic Pressure &amp; Growth</vt:lpstr>
      <vt:lpstr>Overview</vt:lpstr>
      <vt:lpstr>III.  Exp. 11:  UV  Light</vt:lpstr>
      <vt:lpstr>III.  Exp. 11:  UV  Light</vt:lpstr>
      <vt:lpstr>Overview</vt:lpstr>
      <vt:lpstr>IV.  Exp. 12:  O2 Requirements for Growth</vt:lpstr>
      <vt:lpstr>IV.  Exp. 12:  O2 Requirements for Growth</vt:lpstr>
      <vt:lpstr>IV.  Exp. 12:  O2 Requirements for Growth</vt:lpstr>
      <vt:lpstr>BIO 201 Lab 7-New Exp. Experiments 23, 24 &amp; 25</vt:lpstr>
      <vt:lpstr>Overview</vt:lpstr>
      <vt:lpstr>Overview</vt:lpstr>
      <vt:lpstr>II.  Exp. 24:  Agglutination with Latex Beads</vt:lpstr>
      <vt:lpstr>II.  Exp. 24:  Agglutination with Latex Beads</vt:lpstr>
      <vt:lpstr>Overview</vt:lpstr>
      <vt:lpstr>III.  Exp. 25:  Parasitology </vt:lpstr>
      <vt:lpstr>III.  Exp. 25:  Parasitology </vt:lpstr>
      <vt:lpstr>III.  Exp. 25:  Parasitology </vt:lpstr>
      <vt:lpstr>III.  Exp. 25:  Parasitology </vt:lpstr>
      <vt:lpstr>III.  Exp. 25:  Parasitology </vt:lpstr>
      <vt:lpstr>Overview</vt:lpstr>
      <vt:lpstr>I.  Exp. 23:  Transformation of E. coli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201 Unit 1 Introduction to Microbiology</dc:title>
  <dc:creator>hilkerd</dc:creator>
  <cp:lastModifiedBy>Hilker, Diane</cp:lastModifiedBy>
  <cp:revision>242</cp:revision>
  <dcterms:created xsi:type="dcterms:W3CDTF">2008-02-16T19:52:12Z</dcterms:created>
  <dcterms:modified xsi:type="dcterms:W3CDTF">2019-07-24T21:32:41Z</dcterms:modified>
</cp:coreProperties>
</file>