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0"/>
  </p:notesMasterIdLst>
  <p:handoutMasterIdLst>
    <p:handoutMasterId r:id="rId11"/>
  </p:handoutMasterIdLst>
  <p:sldIdLst>
    <p:sldId id="256" r:id="rId2"/>
    <p:sldId id="311" r:id="rId3"/>
    <p:sldId id="331" r:id="rId4"/>
    <p:sldId id="332" r:id="rId5"/>
    <p:sldId id="333" r:id="rId6"/>
    <p:sldId id="334" r:id="rId7"/>
    <p:sldId id="335" r:id="rId8"/>
    <p:sldId id="33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8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 autoAdjust="0"/>
    <p:restoredTop sz="94684" autoAdjust="0"/>
  </p:normalViewPr>
  <p:slideViewPr>
    <p:cSldViewPr>
      <p:cViewPr varScale="1">
        <p:scale>
          <a:sx n="88" d="100"/>
          <a:sy n="88" d="100"/>
        </p:scale>
        <p:origin x="130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53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ECE1F-5428-459F-A5D5-06BD708334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900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356ED-63E1-4328-8BB6-CF74D13496AE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1DC412-FAB9-4FF9-962B-137404DC29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9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5EF779-0CE1-4A97-A47E-9B0142F64B92}" type="datetimeFigureOut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0C60FD-4598-4626-8B61-600E6A04A8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F779-0CE1-4A97-A47E-9B0142F64B92}" type="datetimeFigureOut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60FD-4598-4626-8B61-600E6A04A8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F779-0CE1-4A97-A47E-9B0142F64B92}" type="datetimeFigureOut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60FD-4598-4626-8B61-600E6A04A8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F779-0CE1-4A97-A47E-9B0142F64B92}" type="datetimeFigureOut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60FD-4598-4626-8B61-600E6A04A8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F779-0CE1-4A97-A47E-9B0142F64B92}" type="datetimeFigureOut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60FD-4598-4626-8B61-600E6A04A8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F779-0CE1-4A97-A47E-9B0142F64B92}" type="datetimeFigureOut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60FD-4598-4626-8B61-600E6A04A8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F779-0CE1-4A97-A47E-9B0142F64B92}" type="datetimeFigureOut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60FD-4598-4626-8B61-600E6A04A8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F779-0CE1-4A97-A47E-9B0142F64B92}" type="datetimeFigureOut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60FD-4598-4626-8B61-600E6A04A8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EF779-0CE1-4A97-A47E-9B0142F64B92}" type="datetimeFigureOut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60FD-4598-4626-8B61-600E6A04A8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95EF779-0CE1-4A97-A47E-9B0142F64B92}" type="datetimeFigureOut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C60FD-4598-4626-8B61-600E6A04A8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5EF779-0CE1-4A97-A47E-9B0142F64B92}" type="datetimeFigureOut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0C60FD-4598-4626-8B61-600E6A04A8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95EF779-0CE1-4A97-A47E-9B0142F64B92}" type="datetimeFigureOut">
              <a:rPr lang="en-US" smtClean="0"/>
              <a:pPr/>
              <a:t>7/24/2019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0C60FD-4598-4626-8B61-600E6A04A8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en-US" sz="4200" dirty="0" smtClean="0"/>
              <a:t>BIO 201 </a:t>
            </a:r>
            <a:r>
              <a:rPr lang="en-US" sz="4200" smtClean="0"/>
              <a:t>Lab </a:t>
            </a:r>
            <a:r>
              <a:rPr lang="en-US" sz="4200" smtClean="0"/>
              <a:t>13</a:t>
            </a:r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4200" dirty="0" smtClean="0"/>
              <a:t>Exp. 16:  Week 3 Unknowns</a:t>
            </a:r>
            <a:endParaRPr lang="en-US" sz="4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3962400"/>
            <a:ext cx="7854696" cy="1752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Professor Diane Hilker</a:t>
            </a:r>
          </a:p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GOOD LUCK!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lnSpc>
                <a:spcPct val="200000"/>
              </a:lnSpc>
              <a:buFont typeface="+mj-lt"/>
              <a:buAutoNum type="romanUcPeriod"/>
            </a:pPr>
            <a:r>
              <a:rPr lang="en-US" sz="2200" b="1" dirty="0" smtClean="0"/>
              <a:t>Exp. 16:  Identification of Unknown Microorganisms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57618" y="1676400"/>
            <a:ext cx="7315200" cy="6096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5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TODAY:</a:t>
            </a:r>
          </a:p>
          <a:p>
            <a:pPr lvl="1"/>
            <a:r>
              <a:rPr lang="en-US" sz="2700" b="1" dirty="0" smtClean="0"/>
              <a:t>Get out all plates, tubes and slides from the incubators that belong to you</a:t>
            </a:r>
          </a:p>
          <a:p>
            <a:pPr lvl="1"/>
            <a:r>
              <a:rPr lang="en-US" sz="2700" b="1" dirty="0" smtClean="0"/>
              <a:t>Interpret </a:t>
            </a:r>
            <a:r>
              <a:rPr lang="en-US" sz="2700" b="1" dirty="0"/>
              <a:t>r</a:t>
            </a:r>
            <a:r>
              <a:rPr lang="en-US" sz="2700" b="1" dirty="0" smtClean="0"/>
              <a:t>esults carefully</a:t>
            </a:r>
          </a:p>
          <a:p>
            <a:pPr lvl="2"/>
            <a:r>
              <a:rPr lang="en-US" sz="2700" b="1" dirty="0" smtClean="0"/>
              <a:t>Gram Pos. </a:t>
            </a:r>
            <a:r>
              <a:rPr lang="en-US" sz="2700" b="1" dirty="0" err="1"/>
              <a:t>C</a:t>
            </a:r>
            <a:r>
              <a:rPr lang="en-US" sz="2700" b="1" dirty="0" err="1" smtClean="0"/>
              <a:t>occi</a:t>
            </a:r>
            <a:r>
              <a:rPr lang="en-US" sz="2700" b="1" dirty="0" smtClean="0"/>
              <a:t>:  </a:t>
            </a:r>
            <a:r>
              <a:rPr lang="en-US" sz="2700" dirty="0" smtClean="0"/>
              <a:t>Observe Salt Plate for heavy growth; repeat Catalase Test</a:t>
            </a:r>
          </a:p>
          <a:p>
            <a:pPr lvl="2"/>
            <a:endParaRPr lang="en-US" sz="2700" dirty="0"/>
          </a:p>
          <a:p>
            <a:pPr lvl="2"/>
            <a:r>
              <a:rPr lang="en-US" sz="2700" b="1" dirty="0" smtClean="0"/>
              <a:t>Gram Pos. Rods:  </a:t>
            </a:r>
            <a:r>
              <a:rPr lang="en-US" sz="2700" dirty="0" smtClean="0"/>
              <a:t>Add IKI to Starch Plate &amp; </a:t>
            </a:r>
          </a:p>
          <a:p>
            <a:pPr marL="630936" lvl="2" indent="0">
              <a:buNone/>
            </a:pPr>
            <a:r>
              <a:rPr lang="en-US" sz="2700" dirty="0" smtClean="0"/>
              <a:t>  observe for clearing surrounding the   	colony which would indicate starch   	hydrolysis</a:t>
            </a:r>
            <a:endParaRPr lang="en-US" sz="27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Eras Demi ITC" pitchFamily="34" charset="0"/>
              </a:rPr>
              <a:t>I.  Exp. 16:  Identification of Unknown                  			Microorganisms                </a:t>
            </a:r>
            <a:endParaRPr lang="en-US" sz="3200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8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/>
            <a:r>
              <a:rPr lang="en-US" sz="2700" b="1" dirty="0" smtClean="0"/>
              <a:t>Gram Negative Rods (Refer to Exp. 21, Table 9 and Figure 8):</a:t>
            </a:r>
          </a:p>
          <a:p>
            <a:pPr lvl="3"/>
            <a:r>
              <a:rPr lang="en-US" sz="2700" b="1" dirty="0" smtClean="0"/>
              <a:t>Observe PRLB &amp; PRDB </a:t>
            </a:r>
            <a:r>
              <a:rPr lang="en-US" sz="2700" dirty="0" smtClean="0"/>
              <a:t>tubes first</a:t>
            </a:r>
          </a:p>
          <a:p>
            <a:pPr lvl="4"/>
            <a:r>
              <a:rPr lang="en-US" sz="2700" dirty="0" smtClean="0"/>
              <a:t>If both neg., think about </a:t>
            </a:r>
            <a:r>
              <a:rPr lang="en-US" sz="2700" i="1" dirty="0" smtClean="0"/>
              <a:t>Pseudomonas</a:t>
            </a:r>
          </a:p>
          <a:p>
            <a:pPr lvl="3"/>
            <a:r>
              <a:rPr lang="en-US" sz="2800" b="1" dirty="0" smtClean="0"/>
              <a:t>Split MRVP tube </a:t>
            </a:r>
            <a:r>
              <a:rPr lang="en-US" sz="2800" dirty="0" smtClean="0"/>
              <a:t>and do the MR Test in one tube and the VP Test in the second tube (may require up to 60 minutes of incubation for color change)</a:t>
            </a:r>
          </a:p>
          <a:p>
            <a:pPr lvl="3"/>
            <a:r>
              <a:rPr lang="en-US" sz="2800" b="1" dirty="0" smtClean="0"/>
              <a:t>Add chemicals </a:t>
            </a:r>
            <a:r>
              <a:rPr lang="en-US" sz="2800" dirty="0" smtClean="0"/>
              <a:t>to the necessary tubes</a:t>
            </a:r>
          </a:p>
          <a:p>
            <a:pPr lvl="3"/>
            <a:r>
              <a:rPr lang="en-US" sz="2800" dirty="0" smtClean="0"/>
              <a:t>Use Reference Books and </a:t>
            </a:r>
            <a:r>
              <a:rPr lang="en-US" sz="2800" dirty="0" err="1" smtClean="0"/>
              <a:t>uninoculated</a:t>
            </a:r>
            <a:r>
              <a:rPr lang="en-US" sz="2800" dirty="0" smtClean="0"/>
              <a:t> tubes to assist with your interpretation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Eras Demi ITC" pitchFamily="34" charset="0"/>
              </a:rPr>
              <a:t>I.  Exp. 16:  Identification of Unknown                  			Microorganisms                </a:t>
            </a:r>
            <a:endParaRPr lang="en-US" sz="3200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05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/>
            <a:r>
              <a:rPr lang="en-US" sz="2700" b="1" dirty="0" smtClean="0"/>
              <a:t>Gram Negative Rods:</a:t>
            </a:r>
          </a:p>
          <a:p>
            <a:pPr lvl="3"/>
            <a:r>
              <a:rPr lang="en-US" sz="2800" dirty="0" smtClean="0"/>
              <a:t>Interpret </a:t>
            </a:r>
            <a:r>
              <a:rPr lang="en-US" sz="2800" b="1" dirty="0" smtClean="0"/>
              <a:t>YOUR</a:t>
            </a:r>
            <a:r>
              <a:rPr lang="en-US" sz="2800" dirty="0" smtClean="0"/>
              <a:t> results first &amp; then compare to Table 9</a:t>
            </a:r>
          </a:p>
          <a:p>
            <a:pPr lvl="3"/>
            <a:r>
              <a:rPr lang="en-US" sz="2800" b="1" dirty="0" smtClean="0"/>
              <a:t>Use a “Tally or Check Method”</a:t>
            </a:r>
          </a:p>
          <a:p>
            <a:pPr lvl="4"/>
            <a:r>
              <a:rPr lang="en-US" sz="2700" dirty="0" smtClean="0"/>
              <a:t>If your results agrees with a microbe give the microbe a </a:t>
            </a:r>
            <a:r>
              <a:rPr lang="en-US" sz="2700" b="1" dirty="0" smtClean="0"/>
              <a:t>check mark</a:t>
            </a:r>
          </a:p>
          <a:p>
            <a:pPr lvl="4"/>
            <a:r>
              <a:rPr lang="en-US" sz="2700" dirty="0" smtClean="0"/>
              <a:t>May want to use half checks for +/- and -/+ results</a:t>
            </a:r>
          </a:p>
          <a:p>
            <a:pPr lvl="4"/>
            <a:r>
              <a:rPr lang="en-US" sz="2700" dirty="0" smtClean="0"/>
              <a:t>Should be more checks next to one microbe versus the others</a:t>
            </a:r>
            <a:endParaRPr lang="en-US" sz="27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Eras Demi ITC" pitchFamily="34" charset="0"/>
              </a:rPr>
              <a:t>I.  Exp. 16:  Identification of Unknown                  			Microorganisms                </a:t>
            </a:r>
            <a:endParaRPr lang="en-US" sz="3200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393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When ready to identify your unknown, present to you instructor the following:</a:t>
            </a:r>
          </a:p>
          <a:p>
            <a:pPr lvl="1"/>
            <a:r>
              <a:rPr lang="en-US" sz="2700" dirty="0" smtClean="0"/>
              <a:t>Unknown worksheet filled out with your results &amp; Genus identification</a:t>
            </a:r>
          </a:p>
          <a:p>
            <a:pPr lvl="1"/>
            <a:r>
              <a:rPr lang="en-US" sz="2700" dirty="0" smtClean="0"/>
              <a:t>Have all tubes, plates and slides available for review</a:t>
            </a:r>
          </a:p>
          <a:p>
            <a:pPr lvl="1"/>
            <a:r>
              <a:rPr lang="en-US" sz="2700" dirty="0" smtClean="0"/>
              <a:t>Be able to explain to your instructor your results &amp;</a:t>
            </a:r>
            <a:r>
              <a:rPr lang="en-US" sz="2700" dirty="0"/>
              <a:t> </a:t>
            </a:r>
            <a:r>
              <a:rPr lang="en-US" sz="2700" dirty="0" smtClean="0"/>
              <a:t>what led you to your identification</a:t>
            </a:r>
          </a:p>
          <a:p>
            <a:pPr lvl="1"/>
            <a:r>
              <a:rPr lang="en-US" sz="2700" dirty="0" smtClean="0"/>
              <a:t>Instructor will let you know if you are correct in your identification</a:t>
            </a:r>
            <a:endParaRPr lang="en-US" sz="27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Eras Demi ITC" pitchFamily="34" charset="0"/>
              </a:rPr>
              <a:t>I.  Exp. 16:  Identification of Unknown                  			Microorganisms                </a:t>
            </a:r>
            <a:endParaRPr lang="en-US" sz="3200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95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600" dirty="0"/>
              <a:t>The </a:t>
            </a:r>
            <a:r>
              <a:rPr lang="en-US" sz="2600" b="1" dirty="0"/>
              <a:t>BIO201 lab counts 25% </a:t>
            </a:r>
            <a:r>
              <a:rPr lang="en-US" sz="2600" dirty="0"/>
              <a:t>of your TOTAL grade</a:t>
            </a:r>
          </a:p>
          <a:p>
            <a:pPr lvl="1"/>
            <a:r>
              <a:rPr lang="en-US" sz="2600" b="1" dirty="0" smtClean="0"/>
              <a:t>The unknown counts 10% of the BIO201 Lab grade</a:t>
            </a:r>
          </a:p>
          <a:p>
            <a:pPr lvl="1"/>
            <a:r>
              <a:rPr lang="en-US" sz="2600" b="1" dirty="0" smtClean="0"/>
              <a:t>If you identify your unknown correctly, you will receive 10 points</a:t>
            </a:r>
          </a:p>
          <a:p>
            <a:pPr lvl="1"/>
            <a:r>
              <a:rPr lang="en-US" sz="2600" b="1" dirty="0" smtClean="0"/>
              <a:t>If you do not identify your unknown correctly, you will receive 0 points</a:t>
            </a:r>
          </a:p>
          <a:p>
            <a:pPr lvl="1"/>
            <a:r>
              <a:rPr lang="en-US" sz="2600" dirty="0" smtClean="0"/>
              <a:t>There is </a:t>
            </a:r>
            <a:r>
              <a:rPr lang="en-US" sz="2600" b="1" dirty="0" smtClean="0"/>
              <a:t>NO</a:t>
            </a:r>
            <a:r>
              <a:rPr lang="en-US" sz="2600" dirty="0" smtClean="0"/>
              <a:t> partial credit</a:t>
            </a:r>
          </a:p>
          <a:p>
            <a:pPr lvl="1"/>
            <a:r>
              <a:rPr lang="en-US" sz="2600" dirty="0" smtClean="0"/>
              <a:t>Failure in </a:t>
            </a:r>
            <a:r>
              <a:rPr lang="en-US" sz="2600" b="1" dirty="0" smtClean="0"/>
              <a:t>attempting </a:t>
            </a:r>
            <a:r>
              <a:rPr lang="en-US" sz="2600" dirty="0" smtClean="0"/>
              <a:t>to identify your unknown, will result in a 0 for the </a:t>
            </a:r>
            <a:r>
              <a:rPr lang="en-US" sz="2600" b="1" dirty="0" smtClean="0"/>
              <a:t>ENTIRE</a:t>
            </a:r>
            <a:r>
              <a:rPr lang="en-US" sz="2600" dirty="0" smtClean="0"/>
              <a:t> lab</a:t>
            </a:r>
            <a:endParaRPr lang="en-US" sz="2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Eras Demi ITC" pitchFamily="34" charset="0"/>
              </a:rPr>
              <a:t>I.  Exp. 16:  Identification of Unknown                  			Microorganisms                </a:t>
            </a:r>
            <a:endParaRPr lang="en-US" sz="3200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37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To Clean Up:</a:t>
            </a:r>
          </a:p>
          <a:p>
            <a:pPr lvl="1"/>
            <a:r>
              <a:rPr lang="en-US" sz="2700" dirty="0" smtClean="0"/>
              <a:t>Remove tape from all tubes; put tubes in </a:t>
            </a:r>
            <a:r>
              <a:rPr lang="en-US" sz="2700" smtClean="0"/>
              <a:t>autoclave basket/racks</a:t>
            </a:r>
            <a:endParaRPr lang="en-US" sz="2700" dirty="0" smtClean="0"/>
          </a:p>
          <a:p>
            <a:pPr lvl="1"/>
            <a:r>
              <a:rPr lang="en-US" sz="2700" dirty="0" smtClean="0"/>
              <a:t>Discard all plates in the Biohazard Bag</a:t>
            </a:r>
          </a:p>
          <a:p>
            <a:pPr lvl="1"/>
            <a:r>
              <a:rPr lang="en-US" sz="2700" dirty="0" smtClean="0"/>
              <a:t>Slides go in the “Sharps Container”</a:t>
            </a:r>
          </a:p>
          <a:p>
            <a:pPr lvl="1"/>
            <a:r>
              <a:rPr lang="en-US" sz="2700" dirty="0" smtClean="0"/>
              <a:t>Remove tape from Slide Box</a:t>
            </a:r>
          </a:p>
          <a:p>
            <a:pPr lvl="1"/>
            <a:r>
              <a:rPr lang="en-US" sz="2700" dirty="0" smtClean="0"/>
              <a:t>Fill out Course Evaluation and Index Card (advice you would like to give to the next semester BIO201students as to how to do well in the course)</a:t>
            </a:r>
          </a:p>
          <a:p>
            <a:pPr lvl="1"/>
            <a:endParaRPr lang="en-US" sz="2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Eras Demi ITC" pitchFamily="34" charset="0"/>
              </a:rPr>
              <a:t>I.  Exp. 16:  Identification of Unknown                  			Microorganisms                </a:t>
            </a:r>
            <a:endParaRPr lang="en-US" sz="3200" dirty="0">
              <a:latin typeface="Eras Demi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76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3987</TotalTime>
  <Words>454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Calibri</vt:lpstr>
      <vt:lpstr>Eras Demi ITC</vt:lpstr>
      <vt:lpstr>Lucida Sans Unicode</vt:lpstr>
      <vt:lpstr>Verdana</vt:lpstr>
      <vt:lpstr>Wingdings 2</vt:lpstr>
      <vt:lpstr>Wingdings 3</vt:lpstr>
      <vt:lpstr>Concourse</vt:lpstr>
      <vt:lpstr>BIO 201 Lab 13 Exp. 16:  Week 3 Unknowns</vt:lpstr>
      <vt:lpstr>Overview</vt:lpstr>
      <vt:lpstr>I.  Exp. 16:  Identification of Unknown                     Microorganisms                </vt:lpstr>
      <vt:lpstr>I.  Exp. 16:  Identification of Unknown                     Microorganisms                </vt:lpstr>
      <vt:lpstr>I.  Exp. 16:  Identification of Unknown                     Microorganisms                </vt:lpstr>
      <vt:lpstr>I.  Exp. 16:  Identification of Unknown                     Microorganisms                </vt:lpstr>
      <vt:lpstr>I.  Exp. 16:  Identification of Unknown                     Microorganisms                </vt:lpstr>
      <vt:lpstr>I.  Exp. 16:  Identification of Unknown                     Microorganisms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 201 Unit 1 Introduction to Microbiology</dc:title>
  <dc:creator>hilkerd</dc:creator>
  <cp:lastModifiedBy>Hilker, Diane</cp:lastModifiedBy>
  <cp:revision>377</cp:revision>
  <dcterms:created xsi:type="dcterms:W3CDTF">2008-02-16T19:52:12Z</dcterms:created>
  <dcterms:modified xsi:type="dcterms:W3CDTF">2019-07-25T02:54:44Z</dcterms:modified>
</cp:coreProperties>
</file>