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322" r:id="rId5"/>
    <p:sldId id="321" r:id="rId6"/>
    <p:sldId id="323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8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8" autoAdjust="0"/>
    <p:restoredTop sz="94684" autoAdjust="0"/>
  </p:normalViewPr>
  <p:slideViewPr>
    <p:cSldViewPr>
      <p:cViewPr>
        <p:scale>
          <a:sx n="53" d="100"/>
          <a:sy n="53" d="100"/>
        </p:scale>
        <p:origin x="-1050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1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BIO201 Lab #1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ECE1F-5428-459F-A5D5-06BD708334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90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356ED-63E1-4328-8BB6-CF74D13496AE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DC412-FAB9-4FF9-962B-137404DC2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9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5EF779-0CE1-4A97-A47E-9B0142F64B92}" type="datetimeFigureOut">
              <a:rPr lang="en-US" smtClean="0"/>
              <a:pPr/>
              <a:t>5/22/2012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0C60FD-4598-4626-8B61-600E6A04A8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BIO 201 Lab 1</a:t>
            </a:r>
            <a:br>
              <a:rPr lang="en-US" dirty="0" smtClean="0"/>
            </a:br>
            <a:r>
              <a:rPr lang="en-US" dirty="0" smtClean="0"/>
              <a:t>Experiments 1, 2, 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854696" cy="1752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Professor Diane Hilker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1:  Introduction to the Microscope</a:t>
            </a:r>
          </a:p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2:  Survey of Microbes</a:t>
            </a:r>
          </a:p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3:  Collection of Microbes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6165" y="2590800"/>
            <a:ext cx="7315200" cy="6096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6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Purpose:  </a:t>
            </a:r>
            <a:r>
              <a:rPr lang="en-US" dirty="0" smtClean="0"/>
              <a:t>To become familiar with using a microscope &amp; to view various microbes</a:t>
            </a:r>
          </a:p>
          <a:p>
            <a:pPr marL="109728" indent="0">
              <a:buNone/>
            </a:pPr>
            <a:endParaRPr lang="en-US" dirty="0" smtClean="0"/>
          </a:p>
          <a:p>
            <a:pPr lvl="1">
              <a:buClr>
                <a:schemeClr val="accent2"/>
              </a:buClr>
            </a:pPr>
            <a:r>
              <a:rPr lang="en-US" sz="2800" b="1" dirty="0" smtClean="0"/>
              <a:t>Wet Mount</a:t>
            </a:r>
            <a:r>
              <a:rPr lang="en-US" sz="2800" dirty="0" smtClean="0"/>
              <a:t>: observing living cells</a:t>
            </a:r>
          </a:p>
          <a:p>
            <a:pPr lvl="2"/>
            <a:r>
              <a:rPr lang="en-US" sz="2600" dirty="0" smtClean="0"/>
              <a:t>Focus on edge of coverslip</a:t>
            </a:r>
          </a:p>
          <a:p>
            <a:pPr lvl="2"/>
            <a:r>
              <a:rPr lang="en-US" sz="2600" dirty="0" smtClean="0"/>
              <a:t>Scanning-dim light</a:t>
            </a:r>
          </a:p>
          <a:p>
            <a:pPr lvl="2"/>
            <a:r>
              <a:rPr lang="en-US" sz="2600" dirty="0" smtClean="0"/>
              <a:t>Move toward center of slide</a:t>
            </a:r>
          </a:p>
          <a:p>
            <a:pPr lvl="2"/>
            <a:r>
              <a:rPr lang="en-US" sz="2600" dirty="0" smtClean="0"/>
              <a:t>Observe under low &amp; high </a:t>
            </a:r>
          </a:p>
          <a:p>
            <a:pPr marL="630936" lvl="2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  powers</a:t>
            </a:r>
          </a:p>
          <a:p>
            <a:pPr lvl="2"/>
            <a:r>
              <a:rPr lang="en-US" sz="2600" dirty="0" smtClean="0"/>
              <a:t>Slides will dry out quickly</a:t>
            </a:r>
          </a:p>
          <a:p>
            <a:pPr marL="630936" lvl="2" indent="0">
              <a:buNone/>
            </a:pPr>
            <a:endParaRPr lang="en-US" sz="2600" dirty="0"/>
          </a:p>
          <a:p>
            <a:pPr marL="630936" lvl="2" indent="0">
              <a:buNone/>
            </a:pPr>
            <a:endParaRPr lang="en-US" sz="3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Eras Demi ITC" pitchFamily="34" charset="0"/>
              </a:rPr>
              <a:t>II.  Exp. 2:  Survey of Microbes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5" name="Picture 4" descr="wet mou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3733800"/>
            <a:ext cx="1676400" cy="172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5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4  Slides: Largest to smallest microorganisms</a:t>
            </a:r>
          </a:p>
          <a:p>
            <a:pPr marL="109728" indent="0">
              <a:buNone/>
            </a:pPr>
            <a:endParaRPr lang="en-US" b="1" dirty="0"/>
          </a:p>
          <a:p>
            <a:pPr marL="109728" indent="0">
              <a:buNone/>
            </a:pPr>
            <a:r>
              <a:rPr lang="en-US" b="1" dirty="0" smtClean="0"/>
              <a:t>1. Pond Water:  algae-lots of variation</a:t>
            </a:r>
            <a:endParaRPr lang="en-US" dirty="0"/>
          </a:p>
          <a:p>
            <a:pPr marL="852678" indent="-742950">
              <a:buAutoNum type="arabicPeriod"/>
            </a:pPr>
            <a:endParaRPr lang="en-US" sz="3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Eras Demi ITC" pitchFamily="34" charset="0"/>
              </a:rPr>
              <a:t>II.  Exp. 2:  Survey of Microbes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48" y="3657600"/>
            <a:ext cx="2381384" cy="1847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657600"/>
            <a:ext cx="2466975" cy="1847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44" y="3657600"/>
            <a:ext cx="2079505" cy="185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9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b="1" dirty="0" smtClean="0">
                <a:latin typeface="+mj-lt"/>
              </a:rPr>
              <a:t>2. Protozoa:  </a:t>
            </a:r>
            <a:r>
              <a:rPr lang="en-US" dirty="0" smtClean="0">
                <a:latin typeface="+mj-lt"/>
              </a:rPr>
              <a:t>single celled eukaryotic  microbes</a:t>
            </a:r>
          </a:p>
          <a:p>
            <a:pPr marL="109728" indent="0"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that move by different methods. Belong to</a:t>
            </a:r>
          </a:p>
          <a:p>
            <a:pPr marL="109728" indent="0"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the Protista kingdom.</a:t>
            </a:r>
          </a:p>
          <a:p>
            <a:pPr marL="109728" indent="0">
              <a:buNone/>
            </a:pPr>
            <a:r>
              <a:rPr lang="en-US" dirty="0" smtClean="0">
                <a:latin typeface="+mj-lt"/>
              </a:rPr>
              <a:t>     </a:t>
            </a:r>
          </a:p>
          <a:p>
            <a:pPr marL="708660" lvl="1" indent="-342900"/>
            <a:r>
              <a:rPr lang="en-US" sz="2700" b="1" dirty="0" smtClean="0">
                <a:latin typeface="+mj-lt"/>
              </a:rPr>
              <a:t>Pseudopods:  </a:t>
            </a:r>
            <a:r>
              <a:rPr lang="en-US" sz="2700" dirty="0" smtClean="0">
                <a:latin typeface="+mj-lt"/>
              </a:rPr>
              <a:t>false feet</a:t>
            </a:r>
          </a:p>
          <a:p>
            <a:pPr marL="365760" lvl="1" indent="0">
              <a:buNone/>
            </a:pPr>
            <a:r>
              <a:rPr lang="en-US" sz="2700" dirty="0" smtClean="0">
                <a:latin typeface="+mj-lt"/>
              </a:rPr>
              <a:t>                                    </a:t>
            </a:r>
            <a:r>
              <a:rPr lang="en-US" sz="2000" dirty="0" smtClean="0">
                <a:latin typeface="+mj-lt"/>
              </a:rPr>
              <a:t> Amoeba</a:t>
            </a:r>
          </a:p>
          <a:p>
            <a:pPr marL="822960" lvl="1" indent="-457200"/>
            <a:r>
              <a:rPr lang="en-US" sz="2700" b="1" dirty="0" smtClean="0">
                <a:latin typeface="+mj-lt"/>
              </a:rPr>
              <a:t>Cilia</a:t>
            </a:r>
          </a:p>
          <a:p>
            <a:pPr marL="365760" lvl="1" indent="0">
              <a:buNone/>
            </a:pPr>
            <a:r>
              <a:rPr lang="en-US" sz="2700" dirty="0">
                <a:latin typeface="+mj-lt"/>
              </a:rPr>
              <a:t> </a:t>
            </a:r>
            <a:r>
              <a:rPr lang="en-US" sz="2700" dirty="0" smtClean="0">
                <a:latin typeface="+mj-lt"/>
              </a:rPr>
              <a:t>   </a:t>
            </a:r>
            <a:r>
              <a:rPr lang="en-US" sz="2000" dirty="0" smtClean="0"/>
              <a:t>Paramecium</a:t>
            </a:r>
          </a:p>
          <a:p>
            <a:pPr marL="365760" lvl="1" indent="0">
              <a:buNone/>
            </a:pPr>
            <a:endParaRPr lang="en-US" sz="2000" dirty="0" smtClean="0"/>
          </a:p>
          <a:p>
            <a:pPr marL="365760" lvl="1" indent="0">
              <a:buNone/>
            </a:pPr>
            <a:endParaRPr lang="en-US" sz="2000" dirty="0"/>
          </a:p>
          <a:p>
            <a:pPr marL="708660" lvl="1" indent="-342900"/>
            <a:r>
              <a:rPr lang="en-US" sz="2700" b="1" dirty="0" smtClean="0"/>
              <a:t>Flagella</a:t>
            </a:r>
          </a:p>
          <a:p>
            <a:pPr marL="708660" lvl="1" indent="-342900"/>
            <a:endParaRPr lang="en-US" sz="2700" b="1" dirty="0"/>
          </a:p>
          <a:p>
            <a:pPr marL="365760" lvl="1" indent="0">
              <a:buNone/>
            </a:pPr>
            <a:r>
              <a:rPr lang="en-US" sz="2000" dirty="0" smtClean="0"/>
              <a:t>          Euglena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Eras Demi ITC" pitchFamily="34" charset="0"/>
              </a:rPr>
              <a:t>II.  Exp. 2:  Survey of Microbes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0" y="2597374"/>
            <a:ext cx="1461803" cy="990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968" y="3639521"/>
            <a:ext cx="1185513" cy="9324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481" y="4990353"/>
            <a:ext cx="228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0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3100" dirty="0" smtClean="0">
                <a:latin typeface="+mj-lt"/>
              </a:rPr>
              <a:t> </a:t>
            </a:r>
            <a:r>
              <a:rPr lang="en-US" b="1" dirty="0" smtClean="0"/>
              <a:t>3. Yeast:  </a:t>
            </a:r>
            <a:r>
              <a:rPr lang="en-US" dirty="0"/>
              <a:t>single celled </a:t>
            </a:r>
            <a:r>
              <a:rPr lang="en-US" dirty="0" smtClean="0"/>
              <a:t>eukaryotic  </a:t>
            </a:r>
            <a:r>
              <a:rPr lang="en-US" dirty="0"/>
              <a:t>microbes</a:t>
            </a:r>
          </a:p>
          <a:p>
            <a:pPr marL="109728" indent="0">
              <a:buNone/>
            </a:pPr>
            <a:r>
              <a:rPr lang="en-US" dirty="0"/>
              <a:t>      </a:t>
            </a:r>
            <a:r>
              <a:rPr lang="en-US" dirty="0" smtClean="0"/>
              <a:t>that are part of the Fungi kingdom</a:t>
            </a:r>
          </a:p>
          <a:p>
            <a:pPr marL="109728" indent="0">
              <a:buNone/>
            </a:pPr>
            <a:endParaRPr lang="en-US" dirty="0" smtClean="0"/>
          </a:p>
          <a:p>
            <a:pPr marL="946404" lvl="2" indent="-342900"/>
            <a:r>
              <a:rPr lang="en-US" sz="2400" dirty="0" smtClean="0"/>
              <a:t>Ovoid &amp; irregular</a:t>
            </a:r>
          </a:p>
          <a:p>
            <a:pPr marL="946404" lvl="2" indent="-342900"/>
            <a:r>
              <a:rPr lang="en-US" sz="2400" dirty="0" smtClean="0"/>
              <a:t>Budding: method of </a:t>
            </a:r>
          </a:p>
          <a:p>
            <a:pPr marL="603504" lvl="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reproduction</a:t>
            </a:r>
          </a:p>
          <a:p>
            <a:pPr marL="946404" lvl="2" indent="-342900"/>
            <a:r>
              <a:rPr lang="en-US" sz="2400" dirty="0" smtClean="0"/>
              <a:t>Brownian movement</a:t>
            </a:r>
          </a:p>
          <a:p>
            <a:pPr marL="946404" lvl="2" indent="-342900"/>
            <a:r>
              <a:rPr lang="en-US" sz="2400" dirty="0" smtClean="0"/>
              <a:t>Smaller than protozoa</a:t>
            </a:r>
          </a:p>
          <a:p>
            <a:pPr marL="946404" lvl="2" indent="-342900"/>
            <a:r>
              <a:rPr lang="en-US" sz="2400" dirty="0" smtClean="0"/>
              <a:t>Larger than bacteria</a:t>
            </a:r>
            <a:endParaRPr lang="en-US" sz="2400" dirty="0"/>
          </a:p>
          <a:p>
            <a:pPr marL="365760" lvl="1" indent="0">
              <a:buNone/>
            </a:pPr>
            <a:endParaRPr lang="en-US" sz="2700" dirty="0">
              <a:latin typeface="+mj-lt"/>
            </a:endParaRPr>
          </a:p>
          <a:p>
            <a:pPr marL="365760" lvl="1" indent="0">
              <a:buNone/>
            </a:pPr>
            <a:r>
              <a:rPr lang="en-US" sz="2700" dirty="0" smtClean="0">
                <a:latin typeface="+mj-lt"/>
              </a:rPr>
              <a:t>                         </a:t>
            </a:r>
            <a:endParaRPr lang="en-US" sz="2000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Eras Demi ITC" pitchFamily="34" charset="0"/>
              </a:rPr>
              <a:t>II.  Exp. 2:  Survey of Microbes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743200"/>
            <a:ext cx="32512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9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900" dirty="0" smtClean="0">
                <a:latin typeface="+mj-lt"/>
              </a:rPr>
              <a:t> </a:t>
            </a:r>
            <a:r>
              <a:rPr lang="en-US" sz="2900" b="1" dirty="0"/>
              <a:t>4</a:t>
            </a:r>
            <a:r>
              <a:rPr lang="en-US" sz="2900" b="1" dirty="0" smtClean="0"/>
              <a:t>. Bacteria (Hay infusion ):  </a:t>
            </a:r>
            <a:r>
              <a:rPr lang="en-US" sz="2900" dirty="0" smtClean="0"/>
              <a:t>single-celled  </a:t>
            </a:r>
            <a:r>
              <a:rPr lang="en-US" sz="2900" dirty="0" smtClean="0"/>
              <a:t>prokaryotic </a:t>
            </a:r>
            <a:r>
              <a:rPr lang="en-US" sz="2900" dirty="0" smtClean="0"/>
              <a:t>microbes that belong to the </a:t>
            </a:r>
            <a:r>
              <a:rPr lang="en-US" sz="2900" dirty="0" err="1" smtClean="0"/>
              <a:t>Monera</a:t>
            </a:r>
            <a:r>
              <a:rPr lang="en-US" sz="2900" dirty="0" smtClean="0"/>
              <a:t> </a:t>
            </a:r>
            <a:r>
              <a:rPr lang="en-US" sz="2900" dirty="0" smtClean="0"/>
              <a:t>kingdom</a:t>
            </a:r>
            <a:endParaRPr lang="en-US" dirty="0" smtClean="0"/>
          </a:p>
          <a:p>
            <a:pPr marL="946404" lvl="2" indent="-342900"/>
            <a:r>
              <a:rPr lang="en-US" sz="2400" dirty="0" smtClean="0"/>
              <a:t>Must look under 400x</a:t>
            </a:r>
          </a:p>
          <a:p>
            <a:pPr marL="946404" lvl="2" indent="-342900"/>
            <a:r>
              <a:rPr lang="en-US" sz="2400" dirty="0" smtClean="0"/>
              <a:t>Very small</a:t>
            </a:r>
          </a:p>
          <a:p>
            <a:pPr marL="946404" lvl="2" indent="-342900"/>
            <a:r>
              <a:rPr lang="en-US" sz="2400" dirty="0"/>
              <a:t>M</a:t>
            </a:r>
            <a:r>
              <a:rPr lang="en-US" sz="2400" dirty="0" smtClean="0"/>
              <a:t>otile &amp; non-motile</a:t>
            </a:r>
          </a:p>
          <a:p>
            <a:pPr marL="946404" lvl="2" indent="-342900"/>
            <a:r>
              <a:rPr lang="en-US" sz="2400" dirty="0" smtClean="0"/>
              <a:t>Looks like specks of sand</a:t>
            </a:r>
          </a:p>
          <a:p>
            <a:pPr marL="946404" lvl="2" indent="-342900"/>
            <a:r>
              <a:rPr lang="en-US" sz="2400" dirty="0" smtClean="0"/>
              <a:t>Hard to discern shape</a:t>
            </a:r>
          </a:p>
          <a:p>
            <a:pPr marL="946404" lvl="2" indent="-342900"/>
            <a:r>
              <a:rPr lang="en-US" sz="2400" dirty="0" smtClean="0"/>
              <a:t>Smaller than yeast</a:t>
            </a:r>
          </a:p>
          <a:p>
            <a:pPr marL="603504" lvl="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&amp;</a:t>
            </a:r>
            <a:r>
              <a:rPr lang="en-US" sz="2400" dirty="0"/>
              <a:t> </a:t>
            </a:r>
            <a:r>
              <a:rPr lang="en-US" sz="2400" dirty="0" smtClean="0"/>
              <a:t>protozoa</a:t>
            </a:r>
          </a:p>
          <a:p>
            <a:pPr marL="946404" lvl="2" indent="-342900"/>
            <a:r>
              <a:rPr lang="en-US" sz="2400" dirty="0" smtClean="0"/>
              <a:t>Protozoa may be present</a:t>
            </a:r>
            <a:endParaRPr lang="en-US" sz="2400" dirty="0"/>
          </a:p>
          <a:p>
            <a:pPr marL="365760" lvl="1" indent="0">
              <a:buNone/>
            </a:pPr>
            <a:endParaRPr lang="en-US" sz="2700" dirty="0">
              <a:latin typeface="+mj-lt"/>
            </a:endParaRPr>
          </a:p>
          <a:p>
            <a:pPr marL="365760" lvl="1" indent="0">
              <a:buNone/>
            </a:pPr>
            <a:r>
              <a:rPr lang="en-US" sz="2700" dirty="0" smtClean="0">
                <a:latin typeface="+mj-lt"/>
              </a:rPr>
              <a:t>                         </a:t>
            </a:r>
            <a:endParaRPr lang="en-US" sz="2000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Eras Demi ITC" pitchFamily="34" charset="0"/>
              </a:rPr>
              <a:t>II.  Exp. 2:  Survey of Microbes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57800" y="2743200"/>
            <a:ext cx="3166375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1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1:  Introduction to the Microscope</a:t>
            </a:r>
          </a:p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2:  Survey of Microbes</a:t>
            </a:r>
          </a:p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3:  Collection of Microbes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6165" y="3505200"/>
            <a:ext cx="7315200" cy="6096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Purpose:  </a:t>
            </a:r>
            <a:r>
              <a:rPr lang="en-US" dirty="0" smtClean="0"/>
              <a:t>To collect and grow microbes from the environment for observation </a:t>
            </a:r>
          </a:p>
          <a:p>
            <a:pPr marL="109728" indent="0">
              <a:buNone/>
            </a:pPr>
            <a:endParaRPr lang="en-US" dirty="0" smtClean="0"/>
          </a:p>
          <a:p>
            <a:pPr lvl="1">
              <a:buClr>
                <a:schemeClr val="accent2"/>
              </a:buClr>
            </a:pPr>
            <a:r>
              <a:rPr lang="en-US" sz="2800" dirty="0" smtClean="0"/>
              <a:t>Procedure </a:t>
            </a:r>
            <a:r>
              <a:rPr lang="en-US" sz="2800" smtClean="0"/>
              <a:t>to be described </a:t>
            </a:r>
            <a:r>
              <a:rPr lang="en-US" sz="2800" dirty="0" smtClean="0"/>
              <a:t>by lab instructor</a:t>
            </a:r>
            <a:endParaRPr lang="en-US" sz="2600" dirty="0"/>
          </a:p>
          <a:p>
            <a:pPr marL="630936" lvl="2" indent="0">
              <a:buNone/>
            </a:pPr>
            <a:endParaRPr lang="en-US" sz="3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Eras Demi ITC" pitchFamily="34" charset="0"/>
              </a:rPr>
              <a:t>III.  Exp. </a:t>
            </a:r>
            <a:r>
              <a:rPr lang="en-US" sz="4000" dirty="0">
                <a:latin typeface="Eras Demi ITC" pitchFamily="34" charset="0"/>
              </a:rPr>
              <a:t>3</a:t>
            </a:r>
            <a:r>
              <a:rPr lang="en-US" sz="4000" dirty="0" smtClean="0">
                <a:latin typeface="Eras Demi ITC" pitchFamily="34" charset="0"/>
              </a:rPr>
              <a:t>:  Collection of Microbes</a:t>
            </a:r>
            <a:endParaRPr lang="en-US" sz="4000" dirty="0">
              <a:latin typeface="Eras Demi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6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1:  Introduction to the Microscope</a:t>
            </a:r>
          </a:p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2:  Survey of Microbes</a:t>
            </a:r>
          </a:p>
          <a:p>
            <a:pPr marL="571500" indent="-571500">
              <a:lnSpc>
                <a:spcPct val="200000"/>
              </a:lnSpc>
              <a:buFont typeface="+mj-lt"/>
              <a:buAutoNum type="romanUcPeriod"/>
            </a:pPr>
            <a:r>
              <a:rPr lang="en-US" dirty="0" smtClean="0"/>
              <a:t>Exp. 3:  Collection of Microbes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6165" y="1604682"/>
            <a:ext cx="7315200" cy="6096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Purpose:  </a:t>
            </a:r>
            <a:r>
              <a:rPr lang="en-US" dirty="0" smtClean="0"/>
              <a:t>To review </a:t>
            </a:r>
          </a:p>
          <a:p>
            <a:pPr marL="109728" indent="0">
              <a:buNone/>
            </a:pPr>
            <a:r>
              <a:rPr lang="en-US" dirty="0" smtClean="0"/>
              <a:t>the use &amp; care of the </a:t>
            </a:r>
          </a:p>
          <a:p>
            <a:pPr marL="109728" indent="0">
              <a:buNone/>
            </a:pPr>
            <a:r>
              <a:rPr lang="en-US" dirty="0" smtClean="0"/>
              <a:t>compound light </a:t>
            </a:r>
          </a:p>
          <a:p>
            <a:pPr marL="109728" indent="0">
              <a:buNone/>
            </a:pPr>
            <a:r>
              <a:rPr lang="en-US" dirty="0"/>
              <a:t>m</a:t>
            </a:r>
            <a:r>
              <a:rPr lang="en-US" dirty="0" smtClean="0"/>
              <a:t>icroscope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1800" dirty="0" smtClean="0"/>
              <a:t>Fig. 3.1 Textbook</a:t>
            </a:r>
          </a:p>
          <a:p>
            <a:endParaRPr lang="en-US" b="1" dirty="0" smtClean="0"/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1026" name="Picture 2" descr="D:\Chapter_03\B_JPEG_Images_and_Tables\a_Labeled\figure_03_01a_labe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0"/>
            <a:ext cx="4563082" cy="5013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Compound Binocular Light Microscope</a:t>
            </a:r>
          </a:p>
          <a:p>
            <a:pPr lvl="1">
              <a:buClr>
                <a:schemeClr val="accent2"/>
              </a:buClr>
            </a:pP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(2) Sources of Magnification:</a:t>
            </a:r>
            <a:endParaRPr lang="en-US" sz="2800" b="1" i="1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lvl="2"/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Eyepiece or Ocular (10x)</a:t>
            </a:r>
          </a:p>
          <a:p>
            <a:pPr lvl="2"/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Objectives (4):</a:t>
            </a:r>
          </a:p>
          <a:p>
            <a:pPr lvl="3"/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Scanning Power: 4 x</a:t>
            </a:r>
          </a:p>
          <a:p>
            <a:pPr lvl="3"/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Low Power:  10x</a:t>
            </a:r>
          </a:p>
          <a:p>
            <a:pPr lvl="3"/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High Power:  40x</a:t>
            </a:r>
          </a:p>
          <a:p>
            <a:pPr lvl="3"/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Oil Immersion: 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100x</a:t>
            </a:r>
          </a:p>
          <a:p>
            <a:r>
              <a:rPr lang="en-US" b="1" dirty="0" err="1" smtClean="0"/>
              <a:t>Parfocal</a:t>
            </a:r>
            <a:r>
              <a:rPr lang="en-US" b="1" dirty="0" smtClean="0"/>
              <a:t>:  </a:t>
            </a:r>
            <a:r>
              <a:rPr lang="en-US" dirty="0" smtClean="0"/>
              <a:t>ability to go from one objective to another with minimal focusing</a:t>
            </a:r>
            <a:endParaRPr lang="en-US" dirty="0" smtClean="0"/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6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Total Magnification:  TM</a:t>
            </a:r>
          </a:p>
          <a:p>
            <a:pPr lvl="1">
              <a:buClr>
                <a:schemeClr val="accent2"/>
              </a:buClr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TM=Magnification of eyepiece   X</a:t>
            </a:r>
          </a:p>
          <a:p>
            <a:pPr marL="393192" lvl="1" indent="0">
              <a:buClr>
                <a:schemeClr val="accent2"/>
              </a:buClr>
              <a:buNone/>
            </a:pPr>
            <a:r>
              <a:rPr lang="en-US" sz="2800" dirty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              Magnification of objective</a:t>
            </a: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811676"/>
              </p:ext>
            </p:extLst>
          </p:nvPr>
        </p:nvGraphicFramePr>
        <p:xfrm>
          <a:off x="1600200" y="3048000"/>
          <a:ext cx="6400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840230"/>
                <a:gridCol w="1741170"/>
                <a:gridCol w="1219200"/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Eyepiece Magnification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Objective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Magnification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TM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Scanning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10X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4X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40X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10X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10X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100X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 Dry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10X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40X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400X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Oil Immersion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10X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100X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1000X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12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Resolution or Resolving Power (RP)</a:t>
            </a:r>
          </a:p>
          <a:p>
            <a:pPr lvl="1">
              <a:buClr>
                <a:schemeClr val="accent2"/>
              </a:buClr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Ability to distinguish detail clearly</a:t>
            </a:r>
          </a:p>
          <a:p>
            <a:pPr marL="393192" lvl="1" indent="0">
              <a:buClr>
                <a:schemeClr val="accent2"/>
              </a:buClr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lvl="1">
              <a:buClr>
                <a:schemeClr val="accent2"/>
              </a:buClr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To be able to tell 2 points as separate points and not one </a:t>
            </a:r>
          </a:p>
          <a:p>
            <a:pPr marL="393192" lvl="1" indent="0">
              <a:buClr>
                <a:schemeClr val="accent2"/>
              </a:buClr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lvl="1">
              <a:buClr>
                <a:schemeClr val="accent2"/>
              </a:buClr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RP =  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wavelength of light         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= 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-------</a:t>
            </a:r>
          </a:p>
          <a:p>
            <a:pPr marL="137160" indent="0">
              <a:buClr>
                <a:schemeClr val="accent2"/>
              </a:buClr>
              <a:buNone/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                2 X Numerical Aperture        </a:t>
            </a:r>
            <a:r>
              <a:rPr lang="en-US" sz="2800" dirty="0" smtClean="0">
                <a:latin typeface="Arial Rounded MT Bold" pitchFamily="34" charset="0"/>
              </a:rPr>
              <a:t> 2NA</a:t>
            </a:r>
          </a:p>
          <a:p>
            <a:pPr marL="137160" indent="0">
              <a:buClr>
                <a:schemeClr val="accent2"/>
              </a:buClr>
              <a:buNone/>
            </a:pPr>
            <a:endParaRPr lang="en-US" sz="2800" dirty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137160" indent="0">
              <a:buClr>
                <a:schemeClr val="accent2"/>
              </a:buClr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372" y="3805979"/>
            <a:ext cx="312653" cy="66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65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Wavelength of light (nm)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Red light = 700 nm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Blue light = 400 nm</a:t>
            </a:r>
          </a:p>
          <a:p>
            <a:pPr marL="109728" indent="0">
              <a:buNone/>
            </a:pPr>
            <a:endParaRPr lang="en-US" b="1" dirty="0" smtClean="0"/>
          </a:p>
          <a:p>
            <a:r>
              <a:rPr lang="en-US" b="1" dirty="0" smtClean="0"/>
              <a:t>RP </a:t>
            </a:r>
            <a:r>
              <a:rPr lang="en-US" b="1" baseline="-25000" dirty="0" smtClean="0"/>
              <a:t>red </a:t>
            </a:r>
            <a:r>
              <a:rPr lang="en-US" b="1" dirty="0" smtClean="0"/>
              <a:t>= </a:t>
            </a:r>
            <a:r>
              <a:rPr lang="en-US" b="1" u="sng" dirty="0" smtClean="0"/>
              <a:t>700 nm </a:t>
            </a:r>
            <a:r>
              <a:rPr lang="en-US" b="1" dirty="0" smtClean="0"/>
              <a:t> = 350 nm</a:t>
            </a:r>
            <a:endParaRPr lang="en-US" b="1" u="sng" dirty="0" smtClean="0"/>
          </a:p>
          <a:p>
            <a:pPr marL="109728" indent="0">
              <a:buNone/>
            </a:pPr>
            <a:r>
              <a:rPr lang="en-US" b="1" dirty="0" smtClean="0"/>
              <a:t>                  2(1)</a:t>
            </a:r>
          </a:p>
          <a:p>
            <a:pPr marL="137160" indent="0">
              <a:buClr>
                <a:schemeClr val="accent2"/>
              </a:buClr>
              <a:buNone/>
            </a:pPr>
            <a:endParaRPr lang="en-US" sz="2800" dirty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en-US" sz="2800" b="1" dirty="0"/>
              <a:t>RP </a:t>
            </a:r>
            <a:r>
              <a:rPr lang="en-US" sz="2800" b="1" baseline="-25000" dirty="0" smtClean="0"/>
              <a:t>blue </a:t>
            </a:r>
            <a:r>
              <a:rPr lang="en-US" sz="2800" b="1" dirty="0"/>
              <a:t>= </a:t>
            </a:r>
            <a:r>
              <a:rPr lang="en-US" sz="2800" b="1" u="sng" dirty="0" smtClean="0"/>
              <a:t>400 nm </a:t>
            </a:r>
            <a:r>
              <a:rPr lang="en-US" sz="2800" b="1" dirty="0" smtClean="0"/>
              <a:t> </a:t>
            </a:r>
            <a:r>
              <a:rPr lang="en-US" sz="2800" b="1" dirty="0"/>
              <a:t>= </a:t>
            </a:r>
            <a:r>
              <a:rPr lang="en-US" sz="2800" b="1" dirty="0" smtClean="0"/>
              <a:t>200 nm</a:t>
            </a:r>
            <a:endParaRPr lang="en-US" sz="2800" b="1" u="sng" dirty="0"/>
          </a:p>
          <a:p>
            <a:pPr marL="109728" indent="0">
              <a:buNone/>
            </a:pPr>
            <a:r>
              <a:rPr lang="en-US" sz="2800" b="1" dirty="0"/>
              <a:t>              </a:t>
            </a:r>
            <a:r>
              <a:rPr lang="en-US" sz="2800" b="1" dirty="0" smtClean="0"/>
              <a:t>    2(1)</a:t>
            </a:r>
          </a:p>
          <a:p>
            <a:r>
              <a:rPr lang="en-US" b="1" dirty="0" smtClean="0"/>
              <a:t>Lower the resolution, the better the clarity</a:t>
            </a:r>
          </a:p>
          <a:p>
            <a:r>
              <a:rPr lang="en-US" b="1" dirty="0" smtClean="0"/>
              <a:t>Therefore, blue filter gives the best resolution</a:t>
            </a:r>
            <a:endParaRPr lang="en-US" b="1" dirty="0"/>
          </a:p>
          <a:p>
            <a:pPr marL="137160" indent="0">
              <a:buClr>
                <a:schemeClr val="accent2"/>
              </a:buClr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219200"/>
            <a:ext cx="2381250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2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Numerical Aperture:  </a:t>
            </a:r>
            <a:r>
              <a:rPr lang="en-US" dirty="0" smtClean="0"/>
              <a:t>describes the cone of light that enters the lens so as to see fine detail.  Two things make up the NA:</a:t>
            </a:r>
          </a:p>
          <a:p>
            <a:pPr lvl="1"/>
            <a:r>
              <a:rPr lang="en-US" sz="2700" b="1" dirty="0" smtClean="0"/>
              <a:t>Angular Aperture</a:t>
            </a:r>
            <a:r>
              <a:rPr lang="en-US" sz="2700" dirty="0" smtClean="0"/>
              <a:t>: angle of light as it goes through the lenses &amp; filters of the condenser &amp; into the objective (Constant)</a:t>
            </a:r>
          </a:p>
          <a:p>
            <a:pPr lvl="1"/>
            <a:r>
              <a:rPr lang="en-US" sz="2700" b="1" dirty="0" smtClean="0"/>
              <a:t>Refractive Index:  </a:t>
            </a:r>
            <a:r>
              <a:rPr lang="en-US" sz="2700" dirty="0" smtClean="0"/>
              <a:t>how light travels through a  medium</a:t>
            </a:r>
          </a:p>
          <a:p>
            <a:pPr lvl="2"/>
            <a:r>
              <a:rPr lang="en-US" sz="2700" dirty="0" smtClean="0"/>
              <a:t>Refractive Index of Air = 1.0</a:t>
            </a:r>
          </a:p>
          <a:p>
            <a:pPr lvl="2"/>
            <a:r>
              <a:rPr lang="en-US" sz="2700" dirty="0" smtClean="0"/>
              <a:t>Refractive Index of Oil = 1.5</a:t>
            </a:r>
          </a:p>
          <a:p>
            <a:endParaRPr lang="en-US" dirty="0" smtClean="0"/>
          </a:p>
          <a:p>
            <a:pPr marL="109728" indent="0">
              <a:buNone/>
            </a:pPr>
            <a:endParaRPr lang="en-US" b="1" dirty="0" smtClean="0"/>
          </a:p>
          <a:p>
            <a:pPr marL="137160" indent="0">
              <a:buClr>
                <a:schemeClr val="accent2"/>
              </a:buClr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0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80343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RP </a:t>
            </a:r>
            <a:r>
              <a:rPr lang="en-US" b="1" baseline="-25000" dirty="0" smtClean="0"/>
              <a:t>air</a:t>
            </a:r>
            <a:r>
              <a:rPr lang="en-US" b="1" dirty="0" smtClean="0"/>
              <a:t>= </a:t>
            </a:r>
            <a:r>
              <a:rPr lang="en-US" b="1" u="sng" dirty="0" smtClean="0"/>
              <a:t>400 nm </a:t>
            </a:r>
            <a:r>
              <a:rPr lang="en-US" b="1" dirty="0" smtClean="0"/>
              <a:t> = 200 nm</a:t>
            </a:r>
            <a:endParaRPr lang="en-US" b="1" u="sng" dirty="0" smtClean="0"/>
          </a:p>
          <a:p>
            <a:pPr marL="109728" indent="0">
              <a:buNone/>
            </a:pPr>
            <a:r>
              <a:rPr lang="en-US" b="1" dirty="0" smtClean="0"/>
              <a:t>              2(1.0)</a:t>
            </a:r>
          </a:p>
          <a:p>
            <a:pPr marL="137160" indent="0">
              <a:buClr>
                <a:schemeClr val="accent2"/>
              </a:buClr>
              <a:buNone/>
            </a:pPr>
            <a:endParaRPr lang="en-US" sz="2800" dirty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en-US" sz="2800" b="1" dirty="0" err="1" smtClean="0"/>
              <a:t>RP</a:t>
            </a:r>
            <a:r>
              <a:rPr lang="en-US" sz="2800" b="1" baseline="-25000" dirty="0" err="1" smtClean="0"/>
              <a:t>oil</a:t>
            </a:r>
            <a:r>
              <a:rPr lang="en-US" sz="2800" b="1" baseline="-25000" dirty="0" smtClean="0"/>
              <a:t> </a:t>
            </a:r>
            <a:r>
              <a:rPr lang="en-US" sz="2800" b="1" dirty="0"/>
              <a:t>= </a:t>
            </a:r>
            <a:r>
              <a:rPr lang="en-US" sz="2800" b="1" u="sng" dirty="0" smtClean="0"/>
              <a:t>400 nm </a:t>
            </a:r>
            <a:r>
              <a:rPr lang="en-US" sz="2800" b="1" dirty="0" smtClean="0"/>
              <a:t> </a:t>
            </a:r>
            <a:r>
              <a:rPr lang="en-US" sz="2800" b="1" dirty="0"/>
              <a:t>= </a:t>
            </a:r>
            <a:r>
              <a:rPr lang="en-US" sz="2800" b="1" dirty="0" smtClean="0"/>
              <a:t>133 nm</a:t>
            </a:r>
            <a:endParaRPr lang="en-US" sz="2800" b="1" u="sng" dirty="0"/>
          </a:p>
          <a:p>
            <a:pPr marL="109728" indent="0">
              <a:buNone/>
            </a:pPr>
            <a:r>
              <a:rPr lang="en-US" sz="2800" b="1" dirty="0"/>
              <a:t>              </a:t>
            </a:r>
            <a:r>
              <a:rPr lang="en-US" sz="2800" b="1" dirty="0" smtClean="0"/>
              <a:t>2(1.5)</a:t>
            </a:r>
          </a:p>
          <a:p>
            <a:endParaRPr lang="en-US" b="1" dirty="0" smtClean="0"/>
          </a:p>
          <a:p>
            <a:pPr marL="594360" indent="-457200">
              <a:buClr>
                <a:schemeClr val="accent2"/>
              </a:buClr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Better resolution</a:t>
            </a:r>
          </a:p>
          <a:p>
            <a:pPr marL="137160" indent="0">
              <a:buClr>
                <a:schemeClr val="accent2"/>
              </a:buClr>
              <a:buNone/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      with oil </a:t>
            </a:r>
          </a:p>
          <a:p>
            <a:pPr marL="393192" lvl="1" indent="0">
              <a:buClr>
                <a:schemeClr val="accent2"/>
              </a:buClr>
              <a:buNone/>
            </a:pP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630936" lvl="2" indent="0">
              <a:buNone/>
            </a:pPr>
            <a:endParaRPr lang="en-US" sz="2800" dirty="0" smtClean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 marL="393192" lvl="1" indent="0">
              <a:buClr>
                <a:schemeClr val="accent2"/>
              </a:buCl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61288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Eras Demi ITC" pitchFamily="34" charset="0"/>
              </a:rPr>
              <a:t>I.  Exp. 1:  Intro. to the Microscope</a:t>
            </a:r>
            <a:endParaRPr lang="en-US" sz="4000" dirty="0">
              <a:latin typeface="Eras Demi ITC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810000"/>
            <a:ext cx="3886200" cy="250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6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4066</TotalTime>
  <Words>710</Words>
  <Application>Microsoft Office PowerPoint</Application>
  <PresentationFormat>On-screen Show (4:3)</PresentationFormat>
  <Paragraphs>164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BIO 201 Lab 1 Experiments 1, 2, 3</vt:lpstr>
      <vt:lpstr>Overview</vt:lpstr>
      <vt:lpstr>I.  Exp. 1:  Intro. to the Microscope</vt:lpstr>
      <vt:lpstr>I.  Exp. 1:  Intro. to the Microscope</vt:lpstr>
      <vt:lpstr>I.  Exp. 1:  Intro. to the Microscope</vt:lpstr>
      <vt:lpstr>I.  Exp. 1:  Intro. to the Microscope</vt:lpstr>
      <vt:lpstr>I.  Exp. 1:  Intro. to the Microscope</vt:lpstr>
      <vt:lpstr>I.  Exp. 1:  Intro. to the Microscope</vt:lpstr>
      <vt:lpstr>I.  Exp. 1:  Intro. to the Microscope</vt:lpstr>
      <vt:lpstr>Overview</vt:lpstr>
      <vt:lpstr>II.  Exp. 2:  Survey of Microbes</vt:lpstr>
      <vt:lpstr>II.  Exp. 2:  Survey of Microbes</vt:lpstr>
      <vt:lpstr>II.  Exp. 2:  Survey of Microbes</vt:lpstr>
      <vt:lpstr>II.  Exp. 2:  Survey of Microbes</vt:lpstr>
      <vt:lpstr>II.  Exp. 2:  Survey of Microbes</vt:lpstr>
      <vt:lpstr>Overview</vt:lpstr>
      <vt:lpstr>III.  Exp. 3:  Collection of Microbes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201 Unit 1 Introduction to Microbiology</dc:title>
  <dc:creator>hilkerd</dc:creator>
  <cp:lastModifiedBy>Diane Hilker</cp:lastModifiedBy>
  <cp:revision>200</cp:revision>
  <cp:lastPrinted>2012-05-14T15:26:09Z</cp:lastPrinted>
  <dcterms:created xsi:type="dcterms:W3CDTF">2008-02-16T19:52:12Z</dcterms:created>
  <dcterms:modified xsi:type="dcterms:W3CDTF">2012-05-22T20:07:32Z</dcterms:modified>
</cp:coreProperties>
</file>