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322" r:id="rId5"/>
    <p:sldId id="321" r:id="rId6"/>
    <p:sldId id="323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 autoAdjust="0"/>
    <p:restoredTop sz="94684" autoAdjust="0"/>
  </p:normalViewPr>
  <p:slideViewPr>
    <p:cSldViewPr>
      <p:cViewPr varScale="1">
        <p:scale>
          <a:sx n="83" d="100"/>
          <a:sy n="83" d="100"/>
        </p:scale>
        <p:origin x="153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BIO201 Lab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ECE1F-5428-459F-A5D5-06BD70833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9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356ED-63E1-4328-8BB6-CF74D13496AE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DC412-FAB9-4FF9-962B-137404DC2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BIO 201 Lab 1</a:t>
            </a:r>
            <a:br>
              <a:rPr lang="en-US" dirty="0" smtClean="0"/>
            </a:br>
            <a:r>
              <a:rPr lang="en-US" dirty="0" smtClean="0"/>
              <a:t>Experiments 1, 2,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Professor Diane Hilker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1:  Introduction to the Microscope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2:  Survey of Microbes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3:  Collection of Microbes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6165" y="2590800"/>
            <a:ext cx="73152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Purpose:  </a:t>
            </a:r>
            <a:r>
              <a:rPr lang="en-US" dirty="0" smtClean="0"/>
              <a:t>To become familiar with using a microscope &amp; to view various microbes</a:t>
            </a:r>
          </a:p>
          <a:p>
            <a:pPr marL="109728" indent="0">
              <a:buNone/>
            </a:pPr>
            <a:endParaRPr lang="en-US" dirty="0" smtClean="0"/>
          </a:p>
          <a:p>
            <a:pPr lvl="1">
              <a:buClr>
                <a:schemeClr val="accent2"/>
              </a:buClr>
            </a:pPr>
            <a:r>
              <a:rPr lang="en-US" sz="2800" b="1" dirty="0" smtClean="0"/>
              <a:t>Wet Mount</a:t>
            </a:r>
            <a:r>
              <a:rPr lang="en-US" sz="2800" dirty="0" smtClean="0"/>
              <a:t>: observing living cells</a:t>
            </a:r>
          </a:p>
          <a:p>
            <a:pPr lvl="2"/>
            <a:r>
              <a:rPr lang="en-US" sz="2600" dirty="0" smtClean="0"/>
              <a:t>Focus on edge of coverslip</a:t>
            </a:r>
          </a:p>
          <a:p>
            <a:pPr lvl="2"/>
            <a:r>
              <a:rPr lang="en-US" sz="2600" dirty="0" smtClean="0"/>
              <a:t>Scanning-dim light using diaphragm</a:t>
            </a:r>
          </a:p>
          <a:p>
            <a:pPr lvl="2"/>
            <a:r>
              <a:rPr lang="en-US" sz="2600" dirty="0" smtClean="0"/>
              <a:t>Move toward center of slide</a:t>
            </a:r>
          </a:p>
          <a:p>
            <a:pPr lvl="2"/>
            <a:r>
              <a:rPr lang="en-US" sz="2600" dirty="0" smtClean="0"/>
              <a:t>Observe under Low &amp; High </a:t>
            </a:r>
          </a:p>
          <a:p>
            <a:pPr marL="630936" lvl="2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Powers</a:t>
            </a:r>
          </a:p>
          <a:p>
            <a:pPr lvl="2"/>
            <a:r>
              <a:rPr lang="en-US" sz="2600" dirty="0" smtClean="0"/>
              <a:t>Slides will dry out quickly</a:t>
            </a:r>
          </a:p>
          <a:p>
            <a:pPr marL="630936" lvl="2" indent="0">
              <a:buNone/>
            </a:pPr>
            <a:endParaRPr lang="en-US" sz="2600" dirty="0"/>
          </a:p>
          <a:p>
            <a:pPr marL="630936" lvl="2" indent="0">
              <a:buNone/>
            </a:pP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ras Demi ITC" pitchFamily="34" charset="0"/>
              </a:rPr>
              <a:t>II.  Exp. 2:  Survey of Microbes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5" name="Picture 4" descr="wet mou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191000"/>
            <a:ext cx="1676400" cy="172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4  Slides: Largest to smallest microorganisms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 smtClean="0"/>
              <a:t>1. Pond Water:  algae-much variation</a:t>
            </a:r>
            <a:endParaRPr lang="en-US" dirty="0"/>
          </a:p>
          <a:p>
            <a:pPr marL="852678" indent="-742950">
              <a:buAutoNum type="arabicPeriod"/>
            </a:pP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ras Demi ITC" pitchFamily="34" charset="0"/>
              </a:rPr>
              <a:t>II.  Exp. 2:  Survey of Microbes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48" y="3657600"/>
            <a:ext cx="2381384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65760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44" y="3657600"/>
            <a:ext cx="2079505" cy="18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 dirty="0" smtClean="0">
                <a:latin typeface="+mj-lt"/>
              </a:rPr>
              <a:t>2. Protozoa:  </a:t>
            </a:r>
            <a:r>
              <a:rPr lang="en-US" dirty="0" smtClean="0">
                <a:latin typeface="+mj-lt"/>
              </a:rPr>
              <a:t>single celled eukaryotic  microbes</a:t>
            </a:r>
          </a:p>
          <a:p>
            <a:pPr marL="109728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that move by different methods that belong to</a:t>
            </a:r>
          </a:p>
          <a:p>
            <a:pPr marL="109728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the Protista kingdom.</a:t>
            </a:r>
          </a:p>
          <a:p>
            <a:pPr marL="109728" indent="0">
              <a:buNone/>
            </a:pPr>
            <a:r>
              <a:rPr lang="en-US" dirty="0" smtClean="0">
                <a:latin typeface="+mj-lt"/>
              </a:rPr>
              <a:t>     </a:t>
            </a:r>
          </a:p>
          <a:p>
            <a:pPr marL="708660" lvl="1" indent="-342900"/>
            <a:r>
              <a:rPr lang="en-US" sz="2700" b="1" dirty="0" smtClean="0">
                <a:latin typeface="+mj-lt"/>
              </a:rPr>
              <a:t>Pseudopods:  </a:t>
            </a:r>
            <a:r>
              <a:rPr lang="en-US" sz="2700" dirty="0" smtClean="0">
                <a:latin typeface="+mj-lt"/>
              </a:rPr>
              <a:t>false feet</a:t>
            </a:r>
          </a:p>
          <a:p>
            <a:pPr marL="365760" lvl="1" indent="0">
              <a:buNone/>
            </a:pPr>
            <a:r>
              <a:rPr lang="en-US" sz="2700" dirty="0" smtClean="0">
                <a:latin typeface="+mj-lt"/>
              </a:rPr>
              <a:t>                                    </a:t>
            </a:r>
            <a:r>
              <a:rPr lang="en-US" sz="2000" dirty="0" smtClean="0">
                <a:latin typeface="+mj-lt"/>
              </a:rPr>
              <a:t> Amoeba</a:t>
            </a:r>
          </a:p>
          <a:p>
            <a:pPr marL="822960" lvl="1" indent="-457200"/>
            <a:r>
              <a:rPr lang="en-US" sz="2700" b="1" dirty="0" smtClean="0">
                <a:latin typeface="+mj-lt"/>
              </a:rPr>
              <a:t>Cilia</a:t>
            </a:r>
          </a:p>
          <a:p>
            <a:pPr marL="365760" lvl="1" indent="0">
              <a:buNone/>
            </a:pPr>
            <a:r>
              <a:rPr lang="en-US" sz="2700" dirty="0">
                <a:latin typeface="+mj-lt"/>
              </a:rPr>
              <a:t> </a:t>
            </a:r>
            <a:r>
              <a:rPr lang="en-US" sz="2700" dirty="0" smtClean="0">
                <a:latin typeface="+mj-lt"/>
              </a:rPr>
              <a:t>   </a:t>
            </a:r>
            <a:r>
              <a:rPr lang="en-US" sz="2000" dirty="0" smtClean="0"/>
              <a:t>Paramecium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marL="365760" lvl="1" indent="0">
              <a:buNone/>
            </a:pPr>
            <a:endParaRPr lang="en-US" sz="2000" dirty="0"/>
          </a:p>
          <a:p>
            <a:pPr marL="708660" lvl="1" indent="-342900"/>
            <a:r>
              <a:rPr lang="en-US" sz="2700" b="1" dirty="0" smtClean="0"/>
              <a:t>Flagella</a:t>
            </a:r>
          </a:p>
          <a:p>
            <a:pPr marL="708660" lvl="1" indent="-342900"/>
            <a:endParaRPr lang="en-US" sz="2700" b="1" dirty="0"/>
          </a:p>
          <a:p>
            <a:pPr marL="365760" lvl="1" indent="0">
              <a:buNone/>
            </a:pPr>
            <a:r>
              <a:rPr lang="en-US" sz="2000" dirty="0" smtClean="0"/>
              <a:t>          Euglena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ras Demi ITC" pitchFamily="34" charset="0"/>
              </a:rPr>
              <a:t>II.  Exp. 2:  Survey of Microbes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40" y="2597374"/>
            <a:ext cx="1461803" cy="990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968" y="3639521"/>
            <a:ext cx="1185513" cy="9324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481" y="4990353"/>
            <a:ext cx="2286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0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100" dirty="0" smtClean="0">
                <a:latin typeface="+mj-lt"/>
              </a:rPr>
              <a:t> </a:t>
            </a:r>
            <a:r>
              <a:rPr lang="en-US" b="1" dirty="0" smtClean="0"/>
              <a:t>3. Yeast:  </a:t>
            </a:r>
            <a:r>
              <a:rPr lang="en-US" dirty="0"/>
              <a:t>single celled </a:t>
            </a:r>
            <a:r>
              <a:rPr lang="en-US" dirty="0" smtClean="0"/>
              <a:t>eukaryotic  </a:t>
            </a:r>
            <a:r>
              <a:rPr lang="en-US" dirty="0"/>
              <a:t>microbes</a:t>
            </a:r>
          </a:p>
          <a:p>
            <a:pPr marL="109728" indent="0">
              <a:buNone/>
            </a:pPr>
            <a:r>
              <a:rPr lang="en-US" dirty="0"/>
              <a:t>      </a:t>
            </a:r>
            <a:r>
              <a:rPr lang="en-US" dirty="0" smtClean="0"/>
              <a:t>that belong to the Fungi kingdom</a:t>
            </a:r>
          </a:p>
          <a:p>
            <a:pPr marL="109728" indent="0">
              <a:buNone/>
            </a:pPr>
            <a:endParaRPr lang="en-US" dirty="0" smtClean="0"/>
          </a:p>
          <a:p>
            <a:pPr marL="946404" lvl="2" indent="-342900"/>
            <a:r>
              <a:rPr lang="en-US" sz="2400" dirty="0" smtClean="0"/>
              <a:t>Ovoid &amp; irregular</a:t>
            </a:r>
          </a:p>
          <a:p>
            <a:pPr marL="946404" lvl="2" indent="-342900"/>
            <a:r>
              <a:rPr lang="en-US" sz="2400" dirty="0" smtClean="0"/>
              <a:t>Budding: method of </a:t>
            </a:r>
          </a:p>
          <a:p>
            <a:pPr marL="603504" lvl="2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reproduction</a:t>
            </a:r>
          </a:p>
          <a:p>
            <a:pPr marL="946404" lvl="2" indent="-342900"/>
            <a:r>
              <a:rPr lang="en-US" sz="2400" dirty="0" smtClean="0"/>
              <a:t>Brownian movement</a:t>
            </a:r>
          </a:p>
          <a:p>
            <a:pPr marL="946404" lvl="2" indent="-342900"/>
            <a:r>
              <a:rPr lang="en-US" sz="2400" dirty="0" smtClean="0"/>
              <a:t>Smaller than protozoa</a:t>
            </a:r>
          </a:p>
          <a:p>
            <a:pPr marL="946404" lvl="2" indent="-342900"/>
            <a:r>
              <a:rPr lang="en-US" sz="2400" dirty="0" smtClean="0"/>
              <a:t>Larger than bacteria</a:t>
            </a:r>
            <a:endParaRPr lang="en-US" sz="2400" dirty="0"/>
          </a:p>
          <a:p>
            <a:pPr marL="365760" lvl="1" indent="0">
              <a:buNone/>
            </a:pPr>
            <a:endParaRPr lang="en-US" sz="2700" dirty="0">
              <a:latin typeface="+mj-lt"/>
            </a:endParaRPr>
          </a:p>
          <a:p>
            <a:pPr marL="365760" lvl="1" indent="0">
              <a:buNone/>
            </a:pPr>
            <a:r>
              <a:rPr lang="en-US" sz="2700" dirty="0" smtClean="0">
                <a:latin typeface="+mj-lt"/>
              </a:rPr>
              <a:t>                         </a:t>
            </a:r>
            <a:endParaRPr lang="en-US" sz="2000" dirty="0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ras Demi ITC" pitchFamily="34" charset="0"/>
              </a:rPr>
              <a:t>II.  Exp. 2:  Survey of Microbes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743200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900" dirty="0" smtClean="0">
                <a:latin typeface="+mj-lt"/>
              </a:rPr>
              <a:t> </a:t>
            </a:r>
            <a:r>
              <a:rPr lang="en-US" sz="2900" b="1" dirty="0"/>
              <a:t>4</a:t>
            </a:r>
            <a:r>
              <a:rPr lang="en-US" sz="2900" b="1" dirty="0" smtClean="0"/>
              <a:t>. Bacteria (Hay infusion ):  </a:t>
            </a:r>
            <a:r>
              <a:rPr lang="en-US" sz="2900" dirty="0" smtClean="0"/>
              <a:t>single celled  prokaryotic microbes that belong to the </a:t>
            </a:r>
            <a:r>
              <a:rPr lang="en-US" sz="2900" dirty="0" smtClean="0"/>
              <a:t>Eubacteria Domain</a:t>
            </a:r>
            <a:r>
              <a:rPr lang="en-US" sz="2900" dirty="0" smtClean="0"/>
              <a:t>.</a:t>
            </a:r>
            <a:endParaRPr lang="en-US" dirty="0" smtClean="0"/>
          </a:p>
          <a:p>
            <a:pPr marL="946404" lvl="2" indent="-342900"/>
            <a:r>
              <a:rPr lang="en-US" sz="2400" dirty="0" smtClean="0"/>
              <a:t>Must view under 400x</a:t>
            </a:r>
          </a:p>
          <a:p>
            <a:pPr marL="946404" lvl="2" indent="-342900"/>
            <a:r>
              <a:rPr lang="en-US" sz="2400" dirty="0" smtClean="0"/>
              <a:t>Very small</a:t>
            </a:r>
          </a:p>
          <a:p>
            <a:pPr marL="946404" lvl="2" indent="-342900"/>
            <a:r>
              <a:rPr lang="en-US" sz="2400" dirty="0"/>
              <a:t>M</a:t>
            </a:r>
            <a:r>
              <a:rPr lang="en-US" sz="2400" dirty="0" smtClean="0"/>
              <a:t>otile &amp; non-motile</a:t>
            </a:r>
          </a:p>
          <a:p>
            <a:pPr marL="946404" lvl="2" indent="-342900"/>
            <a:r>
              <a:rPr lang="en-US" sz="2400" dirty="0" smtClean="0"/>
              <a:t>Looks like specks of sand</a:t>
            </a:r>
          </a:p>
          <a:p>
            <a:pPr marL="946404" lvl="2" indent="-342900"/>
            <a:r>
              <a:rPr lang="en-US" sz="2400" dirty="0" smtClean="0"/>
              <a:t>Hard to discern shape</a:t>
            </a:r>
          </a:p>
          <a:p>
            <a:pPr marL="946404" lvl="2" indent="-342900"/>
            <a:r>
              <a:rPr lang="en-US" sz="2400" dirty="0" smtClean="0"/>
              <a:t>Smaller than yeast</a:t>
            </a:r>
          </a:p>
          <a:p>
            <a:pPr marL="603504" lvl="2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&amp;</a:t>
            </a:r>
            <a:r>
              <a:rPr lang="en-US" sz="2400" dirty="0"/>
              <a:t> </a:t>
            </a:r>
            <a:r>
              <a:rPr lang="en-US" sz="2400" dirty="0" smtClean="0"/>
              <a:t>protozoa</a:t>
            </a:r>
          </a:p>
          <a:p>
            <a:pPr marL="946404" lvl="2" indent="-342900"/>
            <a:r>
              <a:rPr lang="en-US" sz="2400" dirty="0" smtClean="0"/>
              <a:t>Protozoa may be present in the sample</a:t>
            </a:r>
            <a:endParaRPr lang="en-US" sz="2400" dirty="0"/>
          </a:p>
          <a:p>
            <a:pPr marL="365760" lvl="1" indent="0">
              <a:buNone/>
            </a:pPr>
            <a:endParaRPr lang="en-US" sz="2700" dirty="0">
              <a:latin typeface="+mj-lt"/>
            </a:endParaRPr>
          </a:p>
          <a:p>
            <a:pPr marL="365760" lvl="1" indent="0">
              <a:buNone/>
            </a:pPr>
            <a:r>
              <a:rPr lang="en-US" sz="2700" dirty="0" smtClean="0">
                <a:latin typeface="+mj-lt"/>
              </a:rPr>
              <a:t>                         </a:t>
            </a:r>
            <a:endParaRPr lang="en-US" sz="2000" dirty="0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ras Demi ITC" pitchFamily="34" charset="0"/>
              </a:rPr>
              <a:t>II.  Exp. 2:  Survey of Microbes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57800" y="2743200"/>
            <a:ext cx="31663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1:  Introduction to the Microscope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2:  Survey of Microbes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3:  Collection of Microbes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6165" y="3505200"/>
            <a:ext cx="73152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Purpose:  </a:t>
            </a:r>
            <a:r>
              <a:rPr lang="en-US" dirty="0" smtClean="0"/>
              <a:t>To collect and grow microbes from the environment for observation </a:t>
            </a:r>
          </a:p>
          <a:p>
            <a:pPr marL="109728" indent="0">
              <a:buNone/>
            </a:pPr>
            <a:endParaRPr lang="en-US" dirty="0" smtClean="0"/>
          </a:p>
          <a:p>
            <a:pPr lvl="1">
              <a:buClr>
                <a:schemeClr val="accent2"/>
              </a:buClr>
            </a:pPr>
            <a:r>
              <a:rPr lang="en-US" sz="2800" dirty="0" smtClean="0"/>
              <a:t>Procedure </a:t>
            </a:r>
            <a:r>
              <a:rPr lang="en-US" sz="2800" smtClean="0"/>
              <a:t>to be described </a:t>
            </a:r>
            <a:r>
              <a:rPr lang="en-US" sz="2800" dirty="0" smtClean="0"/>
              <a:t>by lab instructor</a:t>
            </a:r>
            <a:endParaRPr lang="en-US" sz="2600" dirty="0"/>
          </a:p>
          <a:p>
            <a:pPr marL="630936" lvl="2" indent="0">
              <a:buNone/>
            </a:pP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ras Demi ITC" pitchFamily="34" charset="0"/>
              </a:rPr>
              <a:t>III.  Exp. </a:t>
            </a:r>
            <a:r>
              <a:rPr lang="en-US" sz="4000" dirty="0">
                <a:latin typeface="Eras Demi ITC" pitchFamily="34" charset="0"/>
              </a:rPr>
              <a:t>3</a:t>
            </a:r>
            <a:r>
              <a:rPr lang="en-US" sz="4000" dirty="0" smtClean="0">
                <a:latin typeface="Eras Demi ITC" pitchFamily="34" charset="0"/>
              </a:rPr>
              <a:t>:  Collection of Microbes</a:t>
            </a:r>
            <a:endParaRPr lang="en-US" sz="40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6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1:  Introduction to the Microscope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2:  Survey of Microbes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Exp. 3:  Collection of Microbes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6165" y="1752600"/>
            <a:ext cx="73152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Purpose:  </a:t>
            </a:r>
            <a:r>
              <a:rPr lang="en-US" dirty="0" smtClean="0"/>
              <a:t>To review </a:t>
            </a:r>
          </a:p>
          <a:p>
            <a:pPr marL="109728" indent="0">
              <a:buNone/>
            </a:pPr>
            <a:r>
              <a:rPr lang="en-US" dirty="0" smtClean="0"/>
              <a:t>the use &amp; care of the </a:t>
            </a:r>
          </a:p>
          <a:p>
            <a:pPr marL="109728" indent="0">
              <a:buNone/>
            </a:pPr>
            <a:r>
              <a:rPr lang="en-US" dirty="0" smtClean="0"/>
              <a:t>compound light </a:t>
            </a:r>
          </a:p>
          <a:p>
            <a:pPr marL="109728" indent="0">
              <a:buNone/>
            </a:pPr>
            <a:r>
              <a:rPr lang="en-US" dirty="0"/>
              <a:t>m</a:t>
            </a:r>
            <a:r>
              <a:rPr lang="en-US" dirty="0" smtClean="0"/>
              <a:t>icroscope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1800" dirty="0" smtClean="0"/>
              <a:t>Fig. 3.1 Textbook</a:t>
            </a:r>
          </a:p>
          <a:p>
            <a:endParaRPr lang="en-US" b="1" dirty="0" smtClean="0"/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1026" name="Picture 2" descr="D:\Chapter_03\B_JPEG_Images_and_Tables\a_Labeled\figure_03_01a_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563082" cy="50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Compound Binocular Light Microscope</a:t>
            </a:r>
          </a:p>
          <a:p>
            <a:pPr lvl="1">
              <a:buClr>
                <a:schemeClr val="accent2"/>
              </a:buClr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(2) Sources of Magnification:</a:t>
            </a:r>
            <a:endParaRPr lang="en-US" sz="2800" b="1" i="1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lvl="2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Eyepiece or Ocular (10x)</a:t>
            </a:r>
          </a:p>
          <a:p>
            <a:pPr lvl="2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Objectives (4):</a:t>
            </a:r>
          </a:p>
          <a:p>
            <a:pPr lvl="3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Scanning Power: 4 x</a:t>
            </a:r>
          </a:p>
          <a:p>
            <a:pPr lvl="3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Low Power:  10x</a:t>
            </a:r>
          </a:p>
          <a:p>
            <a:pPr lvl="3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High Power:  40x</a:t>
            </a:r>
          </a:p>
          <a:p>
            <a:pPr lvl="3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Oil Immersion:  100x</a:t>
            </a:r>
          </a:p>
          <a:p>
            <a:r>
              <a:rPr lang="en-US" b="1" dirty="0" err="1" smtClean="0"/>
              <a:t>Parfocal</a:t>
            </a:r>
            <a:r>
              <a:rPr lang="en-US" b="1" dirty="0" smtClean="0"/>
              <a:t>:  </a:t>
            </a:r>
            <a:r>
              <a:rPr lang="en-US" dirty="0" smtClean="0"/>
              <a:t>ability to go from one objective to another with minimal focusing</a:t>
            </a: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Total Magnification:  TM</a:t>
            </a:r>
          </a:p>
          <a:p>
            <a:pPr lvl="1">
              <a:buClr>
                <a:schemeClr val="accent2"/>
              </a:buClr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TM=Magnification of Eyepiece   X</a:t>
            </a:r>
          </a:p>
          <a:p>
            <a:pPr marL="393192" lvl="1" indent="0">
              <a:buClr>
                <a:schemeClr val="accent2"/>
              </a:buClr>
              <a:buNone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               Magnification of Objective</a:t>
            </a: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11676"/>
              </p:ext>
            </p:extLst>
          </p:nvPr>
        </p:nvGraphicFramePr>
        <p:xfrm>
          <a:off x="1600200" y="3048000"/>
          <a:ext cx="6400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0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Eyepiece Magnification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Objective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Magnification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Scanning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4X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40X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 Dry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400X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Oil Immersion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1000X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1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Resolution or Resolving Power (RP)</a:t>
            </a:r>
          </a:p>
          <a:p>
            <a:pPr lvl="1">
              <a:buClr>
                <a:schemeClr val="accent2"/>
              </a:buClr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Ability to distinguish detail clearly</a:t>
            </a:r>
          </a:p>
          <a:p>
            <a:pPr marL="393192" lvl="1" indent="0">
              <a:buClr>
                <a:schemeClr val="accent2"/>
              </a:buClr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To be able to tell 2 points as separate points and not one point</a:t>
            </a:r>
          </a:p>
          <a:p>
            <a:pPr marL="393192" lvl="1" indent="0">
              <a:buClr>
                <a:schemeClr val="accent2"/>
              </a:buClr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RP =   </a:t>
            </a:r>
            <a:r>
              <a:rPr lang="en-US" sz="2800" u="sng" dirty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W</a:t>
            </a:r>
            <a:r>
              <a:rPr lang="en-US" sz="2800" u="sng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avelength of Light         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=  -------</a:t>
            </a:r>
          </a:p>
          <a:p>
            <a:pPr marL="137160" indent="0">
              <a:buClr>
                <a:schemeClr val="accent2"/>
              </a:buClr>
              <a:buNone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                 2 X Numerical Aperture        </a:t>
            </a:r>
            <a:r>
              <a:rPr lang="en-US" sz="2800" dirty="0" smtClean="0">
                <a:latin typeface="Arial Rounded MT Bold" pitchFamily="34" charset="0"/>
              </a:rPr>
              <a:t> 2NA</a:t>
            </a:r>
          </a:p>
          <a:p>
            <a:pPr marL="137160" indent="0">
              <a:buClr>
                <a:schemeClr val="accent2"/>
              </a:buClr>
              <a:buNone/>
            </a:pPr>
            <a:endParaRPr lang="en-US" sz="2800" dirty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137160" indent="0">
              <a:buClr>
                <a:schemeClr val="accent2"/>
              </a:buClr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01" y="3805979"/>
            <a:ext cx="312653" cy="66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172450" cy="478710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Wavelength of light (nm)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Red light = 700 nm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Blue light = 400 nm</a:t>
            </a:r>
          </a:p>
          <a:p>
            <a:pPr marL="109728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RP </a:t>
            </a:r>
            <a:r>
              <a:rPr lang="en-US" sz="2400" b="1" baseline="-25000" dirty="0" smtClean="0"/>
              <a:t>red </a:t>
            </a:r>
            <a:r>
              <a:rPr lang="en-US" sz="2400" b="1" dirty="0" smtClean="0"/>
              <a:t>= </a:t>
            </a:r>
            <a:r>
              <a:rPr lang="en-US" sz="2400" b="1" u="sng" dirty="0" smtClean="0"/>
              <a:t>700 nm </a:t>
            </a:r>
            <a:r>
              <a:rPr lang="en-US" sz="2400" b="1" dirty="0" smtClean="0"/>
              <a:t> = 350 nm</a:t>
            </a:r>
            <a:endParaRPr lang="en-US" sz="2400" b="1" u="sng" dirty="0" smtClean="0"/>
          </a:p>
          <a:p>
            <a:pPr marL="109728" indent="0">
              <a:buNone/>
            </a:pPr>
            <a:r>
              <a:rPr lang="en-US" sz="2400" b="1" dirty="0" smtClean="0"/>
              <a:t>                  2(1)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b="1" dirty="0"/>
              <a:t>RP </a:t>
            </a:r>
            <a:r>
              <a:rPr lang="en-US" sz="2400" b="1" baseline="-25000" dirty="0" smtClean="0"/>
              <a:t>blue </a:t>
            </a:r>
            <a:r>
              <a:rPr lang="en-US" sz="2400" b="1" dirty="0"/>
              <a:t>= </a:t>
            </a:r>
            <a:r>
              <a:rPr lang="en-US" sz="2400" b="1" u="sng" dirty="0" smtClean="0"/>
              <a:t>400 nm 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200 nm</a:t>
            </a:r>
            <a:endParaRPr lang="en-US" sz="2400" b="1" u="sng" dirty="0"/>
          </a:p>
          <a:p>
            <a:pPr marL="109728" indent="0">
              <a:buNone/>
            </a:pPr>
            <a:r>
              <a:rPr lang="en-US" sz="2400" b="1" dirty="0"/>
              <a:t>              </a:t>
            </a:r>
            <a:r>
              <a:rPr lang="en-US" sz="2400" b="1" dirty="0" smtClean="0"/>
              <a:t>    2(1)</a:t>
            </a:r>
          </a:p>
          <a:p>
            <a:r>
              <a:rPr lang="en-US" sz="2400" b="1" dirty="0" smtClean="0"/>
              <a:t>Lower the resolution, better the clarity</a:t>
            </a:r>
          </a:p>
          <a:p>
            <a:r>
              <a:rPr lang="en-US" sz="2400" b="1" dirty="0"/>
              <a:t>B</a:t>
            </a:r>
            <a:r>
              <a:rPr lang="en-US" sz="2400" b="1" dirty="0" smtClean="0"/>
              <a:t>lue filter provides the best resolution with a halogen light bulb</a:t>
            </a:r>
          </a:p>
          <a:p>
            <a:r>
              <a:rPr lang="en-US" sz="2400" b="1" dirty="0" smtClean="0"/>
              <a:t>Blue filter NOT needed with microscopes that have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a LED light bulb 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</a:t>
            </a:r>
            <a:endParaRPr lang="en-US" sz="2400" b="1" dirty="0"/>
          </a:p>
          <a:p>
            <a:pPr marL="137160" indent="0">
              <a:buClr>
                <a:schemeClr val="accent2"/>
              </a:buClr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999565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Numerical Aperture (NA):  </a:t>
            </a:r>
            <a:r>
              <a:rPr lang="en-US" dirty="0" smtClean="0"/>
              <a:t>describes the cone of light that enters the lens so as to see fine detail.  Two things make up NA:</a:t>
            </a:r>
          </a:p>
          <a:p>
            <a:pPr lvl="1"/>
            <a:r>
              <a:rPr lang="en-US" sz="2700" b="1" dirty="0" smtClean="0"/>
              <a:t>Angular Aperture</a:t>
            </a:r>
            <a:r>
              <a:rPr lang="en-US" sz="2700" dirty="0" smtClean="0"/>
              <a:t>: angle of light as it goes through the lenses &amp; filters of the condenser &amp; into the objective (Constant)</a:t>
            </a:r>
          </a:p>
          <a:p>
            <a:pPr lvl="1"/>
            <a:r>
              <a:rPr lang="en-US" sz="2700" b="1" dirty="0" smtClean="0"/>
              <a:t>Refractive Index:  </a:t>
            </a:r>
            <a:r>
              <a:rPr lang="en-US" sz="2700" dirty="0" smtClean="0"/>
              <a:t>how light travels through a  medium</a:t>
            </a:r>
          </a:p>
          <a:p>
            <a:pPr lvl="2"/>
            <a:r>
              <a:rPr lang="en-US" sz="2700" dirty="0" smtClean="0"/>
              <a:t>Refractive Index of Air = 1.0</a:t>
            </a:r>
          </a:p>
          <a:p>
            <a:pPr lvl="2"/>
            <a:r>
              <a:rPr lang="en-US" sz="2700" dirty="0" smtClean="0"/>
              <a:t>Refractive Index of Oil = 1.5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b="1" dirty="0" smtClean="0"/>
          </a:p>
          <a:p>
            <a:pPr marL="137160" indent="0">
              <a:buClr>
                <a:schemeClr val="accent2"/>
              </a:buClr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0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80343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RP </a:t>
            </a:r>
            <a:r>
              <a:rPr lang="en-US" b="1" baseline="-25000" dirty="0" smtClean="0"/>
              <a:t>air</a:t>
            </a:r>
            <a:r>
              <a:rPr lang="en-US" b="1" dirty="0" smtClean="0"/>
              <a:t>= </a:t>
            </a:r>
            <a:r>
              <a:rPr lang="en-US" b="1" u="sng" dirty="0" smtClean="0"/>
              <a:t>400 nm </a:t>
            </a:r>
            <a:r>
              <a:rPr lang="en-US" b="1" dirty="0" smtClean="0"/>
              <a:t> = 200 nm</a:t>
            </a:r>
            <a:endParaRPr lang="en-US" b="1" u="sng" dirty="0" smtClean="0"/>
          </a:p>
          <a:p>
            <a:pPr marL="109728" indent="0">
              <a:buNone/>
            </a:pPr>
            <a:r>
              <a:rPr lang="en-US" b="1" dirty="0" smtClean="0"/>
              <a:t>              2(1.0)</a:t>
            </a:r>
          </a:p>
          <a:p>
            <a:pPr marL="137160" indent="0">
              <a:buClr>
                <a:schemeClr val="accent2"/>
              </a:buClr>
              <a:buNone/>
            </a:pPr>
            <a:endParaRPr lang="en-US" sz="2800" dirty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800" b="1" dirty="0" err="1" smtClean="0"/>
              <a:t>RP</a:t>
            </a:r>
            <a:r>
              <a:rPr lang="en-US" sz="2800" b="1" baseline="-25000" dirty="0" err="1" smtClean="0"/>
              <a:t>oil</a:t>
            </a:r>
            <a:r>
              <a:rPr lang="en-US" sz="2800" b="1" baseline="-25000" dirty="0" smtClean="0"/>
              <a:t> </a:t>
            </a:r>
            <a:r>
              <a:rPr lang="en-US" sz="2800" b="1" dirty="0"/>
              <a:t>= </a:t>
            </a:r>
            <a:r>
              <a:rPr lang="en-US" sz="2800" b="1" u="sng" dirty="0" smtClean="0"/>
              <a:t>400 nm 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b="1" dirty="0" smtClean="0"/>
              <a:t>133 nm</a:t>
            </a:r>
            <a:endParaRPr lang="en-US" sz="2800" b="1" u="sng" dirty="0"/>
          </a:p>
          <a:p>
            <a:pPr marL="109728" indent="0">
              <a:buNone/>
            </a:pPr>
            <a:r>
              <a:rPr lang="en-US" sz="2800" b="1" dirty="0"/>
              <a:t>              </a:t>
            </a:r>
            <a:r>
              <a:rPr lang="en-US" sz="2800" b="1" dirty="0" smtClean="0"/>
              <a:t>2(1.5)</a:t>
            </a:r>
          </a:p>
          <a:p>
            <a:endParaRPr lang="en-US" b="1" dirty="0" smtClean="0"/>
          </a:p>
          <a:p>
            <a:pPr marL="594360" indent="-457200">
              <a:buClr>
                <a:schemeClr val="accent2"/>
              </a:buClr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Better resolution</a:t>
            </a:r>
          </a:p>
          <a:p>
            <a:pPr marL="137160" indent="0">
              <a:buClr>
                <a:schemeClr val="accent2"/>
              </a:buClr>
              <a:buNone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       with oil </a:t>
            </a:r>
          </a:p>
          <a:p>
            <a:pPr marL="393192" lvl="1" indent="0">
              <a:buClr>
                <a:schemeClr val="accent2"/>
              </a:buClr>
              <a:buNone/>
            </a:pP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630936" lvl="2" indent="0"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  <a:p>
            <a:pPr marL="393192" lvl="1" indent="0">
              <a:buClr>
                <a:schemeClr val="accent2"/>
              </a:buCl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Eras Demi ITC" pitchFamily="34" charset="0"/>
              </a:rPr>
              <a:t>I.  Exp. 1:  Intro. to the Microscope</a:t>
            </a:r>
            <a:endParaRPr lang="en-US" sz="4000" dirty="0">
              <a:latin typeface="Eras Demi IT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00"/>
            <a:ext cx="3886200" cy="250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6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4087</TotalTime>
  <Words>733</Words>
  <Application>Microsoft Office PowerPoint</Application>
  <PresentationFormat>On-screen Show (4:3)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Rounded MT Bold</vt:lpstr>
      <vt:lpstr>Calibri</vt:lpstr>
      <vt:lpstr>Eras Demi ITC</vt:lpstr>
      <vt:lpstr>Lucida Sans Unicode</vt:lpstr>
      <vt:lpstr>Verdana</vt:lpstr>
      <vt:lpstr>Wingdings 2</vt:lpstr>
      <vt:lpstr>Wingdings 3</vt:lpstr>
      <vt:lpstr>Concourse</vt:lpstr>
      <vt:lpstr>BIO 201 Lab 1 Experiments 1, 2, 3</vt:lpstr>
      <vt:lpstr>Overview</vt:lpstr>
      <vt:lpstr>I.  Exp. 1:  Intro. to the Microscope</vt:lpstr>
      <vt:lpstr>I.  Exp. 1:  Intro. to the Microscope</vt:lpstr>
      <vt:lpstr>I.  Exp. 1:  Intro. to the Microscope</vt:lpstr>
      <vt:lpstr>I.  Exp. 1:  Intro. to the Microscope</vt:lpstr>
      <vt:lpstr>I.  Exp. 1:  Intro. to the Microscope</vt:lpstr>
      <vt:lpstr>I.  Exp. 1:  Intro. to the Microscope</vt:lpstr>
      <vt:lpstr>I.  Exp. 1:  Intro. to the Microscope</vt:lpstr>
      <vt:lpstr>Overview</vt:lpstr>
      <vt:lpstr>II.  Exp. 2:  Survey of Microbes</vt:lpstr>
      <vt:lpstr>II.  Exp. 2:  Survey of Microbes</vt:lpstr>
      <vt:lpstr>II.  Exp. 2:  Survey of Microbes</vt:lpstr>
      <vt:lpstr>II.  Exp. 2:  Survey of Microbes</vt:lpstr>
      <vt:lpstr>II.  Exp. 2:  Survey of Microbes</vt:lpstr>
      <vt:lpstr>Overview</vt:lpstr>
      <vt:lpstr>III.  Exp. 3:  Collection of Microbes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201 Unit 1 Introduction to Microbiology</dc:title>
  <dc:creator>hilkerd</dc:creator>
  <cp:lastModifiedBy>Hilker, Diane</cp:lastModifiedBy>
  <cp:revision>207</cp:revision>
  <cp:lastPrinted>2012-05-14T15:26:09Z</cp:lastPrinted>
  <dcterms:created xsi:type="dcterms:W3CDTF">2008-02-16T19:52:12Z</dcterms:created>
  <dcterms:modified xsi:type="dcterms:W3CDTF">2019-07-24T21:25:37Z</dcterms:modified>
</cp:coreProperties>
</file>