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81" r:id="rId2"/>
  </p:sldMasterIdLst>
  <p:notesMasterIdLst>
    <p:notesMasterId r:id="rId30"/>
  </p:notesMasterIdLst>
  <p:handoutMasterIdLst>
    <p:handoutMasterId r:id="rId31"/>
  </p:handoutMasterIdLst>
  <p:sldIdLst>
    <p:sldId id="298" r:id="rId3"/>
    <p:sldId id="258" r:id="rId4"/>
    <p:sldId id="305" r:id="rId5"/>
    <p:sldId id="260" r:id="rId6"/>
    <p:sldId id="261" r:id="rId7"/>
    <p:sldId id="303" r:id="rId8"/>
    <p:sldId id="304" r:id="rId9"/>
    <p:sldId id="302" r:id="rId10"/>
    <p:sldId id="262" r:id="rId11"/>
    <p:sldId id="306" r:id="rId12"/>
    <p:sldId id="263" r:id="rId13"/>
    <p:sldId id="264" r:id="rId14"/>
    <p:sldId id="265" r:id="rId15"/>
    <p:sldId id="307" r:id="rId16"/>
    <p:sldId id="281" r:id="rId17"/>
    <p:sldId id="308" r:id="rId18"/>
    <p:sldId id="284" r:id="rId19"/>
    <p:sldId id="309" r:id="rId20"/>
    <p:sldId id="282" r:id="rId21"/>
    <p:sldId id="310" r:id="rId22"/>
    <p:sldId id="285" r:id="rId23"/>
    <p:sldId id="311" r:id="rId24"/>
    <p:sldId id="286" r:id="rId25"/>
    <p:sldId id="287" r:id="rId26"/>
    <p:sldId id="288" r:id="rId27"/>
    <p:sldId id="296" r:id="rId28"/>
    <p:sldId id="297" r:id="rId29"/>
  </p:sldIdLst>
  <p:sldSz cx="9144000" cy="6858000" type="screen4x3"/>
  <p:notesSz cx="6954838" cy="9240838"/>
  <p:defaultTextStyle>
    <a:defPPr>
      <a:defRPr lang="en-US"/>
    </a:defPPr>
    <a:lvl1pPr algn="l" rtl="0" eaLnBrk="0" fontAlgn="base" hangingPunct="0">
      <a:spcBef>
        <a:spcPct val="0"/>
      </a:spcBef>
      <a:spcAft>
        <a:spcPct val="0"/>
      </a:spcAft>
      <a:defRPr sz="2800" kern="1200">
        <a:solidFill>
          <a:schemeClr val="tx1"/>
        </a:solidFill>
        <a:latin typeface="AGaramond Semibold" charset="0"/>
        <a:ea typeface="ＭＳ Ｐゴシック" pitchFamily="34" charset="-128"/>
        <a:cs typeface="+mn-cs"/>
      </a:defRPr>
    </a:lvl1pPr>
    <a:lvl2pPr marL="457200" algn="l" rtl="0" eaLnBrk="0" fontAlgn="base" hangingPunct="0">
      <a:spcBef>
        <a:spcPct val="0"/>
      </a:spcBef>
      <a:spcAft>
        <a:spcPct val="0"/>
      </a:spcAft>
      <a:defRPr sz="2800" kern="1200">
        <a:solidFill>
          <a:schemeClr val="tx1"/>
        </a:solidFill>
        <a:latin typeface="AGaramond Semibold" charset="0"/>
        <a:ea typeface="ＭＳ Ｐゴシック" pitchFamily="34" charset="-128"/>
        <a:cs typeface="+mn-cs"/>
      </a:defRPr>
    </a:lvl2pPr>
    <a:lvl3pPr marL="914400" algn="l" rtl="0" eaLnBrk="0" fontAlgn="base" hangingPunct="0">
      <a:spcBef>
        <a:spcPct val="0"/>
      </a:spcBef>
      <a:spcAft>
        <a:spcPct val="0"/>
      </a:spcAft>
      <a:defRPr sz="2800" kern="1200">
        <a:solidFill>
          <a:schemeClr val="tx1"/>
        </a:solidFill>
        <a:latin typeface="AGaramond Semibold" charset="0"/>
        <a:ea typeface="ＭＳ Ｐゴシック" pitchFamily="34" charset="-128"/>
        <a:cs typeface="+mn-cs"/>
      </a:defRPr>
    </a:lvl3pPr>
    <a:lvl4pPr marL="1371600" algn="l" rtl="0" eaLnBrk="0" fontAlgn="base" hangingPunct="0">
      <a:spcBef>
        <a:spcPct val="0"/>
      </a:spcBef>
      <a:spcAft>
        <a:spcPct val="0"/>
      </a:spcAft>
      <a:defRPr sz="2800" kern="1200">
        <a:solidFill>
          <a:schemeClr val="tx1"/>
        </a:solidFill>
        <a:latin typeface="AGaramond Semibold" charset="0"/>
        <a:ea typeface="ＭＳ Ｐゴシック" pitchFamily="34" charset="-128"/>
        <a:cs typeface="+mn-cs"/>
      </a:defRPr>
    </a:lvl4pPr>
    <a:lvl5pPr marL="1828800" algn="l" rtl="0" eaLnBrk="0" fontAlgn="base" hangingPunct="0">
      <a:spcBef>
        <a:spcPct val="0"/>
      </a:spcBef>
      <a:spcAft>
        <a:spcPct val="0"/>
      </a:spcAft>
      <a:defRPr sz="2800" kern="1200">
        <a:solidFill>
          <a:schemeClr val="tx1"/>
        </a:solidFill>
        <a:latin typeface="AGaramond Semibold" charset="0"/>
        <a:ea typeface="ＭＳ Ｐゴシック" pitchFamily="34" charset="-128"/>
        <a:cs typeface="+mn-cs"/>
      </a:defRPr>
    </a:lvl5pPr>
    <a:lvl6pPr marL="2286000" algn="l" defTabSz="914400" rtl="0" eaLnBrk="1" latinLnBrk="0" hangingPunct="1">
      <a:defRPr sz="2800" kern="1200">
        <a:solidFill>
          <a:schemeClr val="tx1"/>
        </a:solidFill>
        <a:latin typeface="AGaramond Semibold" charset="0"/>
        <a:ea typeface="ＭＳ Ｐゴシック" pitchFamily="34" charset="-128"/>
        <a:cs typeface="+mn-cs"/>
      </a:defRPr>
    </a:lvl6pPr>
    <a:lvl7pPr marL="2743200" algn="l" defTabSz="914400" rtl="0" eaLnBrk="1" latinLnBrk="0" hangingPunct="1">
      <a:defRPr sz="2800" kern="1200">
        <a:solidFill>
          <a:schemeClr val="tx1"/>
        </a:solidFill>
        <a:latin typeface="AGaramond Semibold" charset="0"/>
        <a:ea typeface="ＭＳ Ｐゴシック" pitchFamily="34" charset="-128"/>
        <a:cs typeface="+mn-cs"/>
      </a:defRPr>
    </a:lvl7pPr>
    <a:lvl8pPr marL="3200400" algn="l" defTabSz="914400" rtl="0" eaLnBrk="1" latinLnBrk="0" hangingPunct="1">
      <a:defRPr sz="2800" kern="1200">
        <a:solidFill>
          <a:schemeClr val="tx1"/>
        </a:solidFill>
        <a:latin typeface="AGaramond Semibold" charset="0"/>
        <a:ea typeface="ＭＳ Ｐゴシック" pitchFamily="34" charset="-128"/>
        <a:cs typeface="+mn-cs"/>
      </a:defRPr>
    </a:lvl8pPr>
    <a:lvl9pPr marL="3657600" algn="l" defTabSz="914400" rtl="0" eaLnBrk="1" latinLnBrk="0" hangingPunct="1">
      <a:defRPr sz="2800" kern="1200">
        <a:solidFill>
          <a:schemeClr val="tx1"/>
        </a:solidFill>
        <a:latin typeface="AGaramond Semibold"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oke Wilder" initials="bw" lastIdx="4" clrIdx="0"/>
  <p:cmAuthor id="1" name="fduffin" initials="f"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5D"/>
    <a:srgbClr val="000000"/>
    <a:srgbClr val="000066"/>
    <a:srgbClr val="E8E8E8"/>
    <a:srgbClr val="EBEBEB"/>
    <a:srgbClr val="FFCC00"/>
    <a:srgbClr val="D60093"/>
    <a:srgbClr val="9966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2" autoAdjust="0"/>
    <p:restoredTop sz="90941" autoAdjust="0"/>
  </p:normalViewPr>
  <p:slideViewPr>
    <p:cSldViewPr snapToGrid="0">
      <p:cViewPr>
        <p:scale>
          <a:sx n="77" d="100"/>
          <a:sy n="77" d="100"/>
        </p:scale>
        <p:origin x="-1050" y="-48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37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13763"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u="sng">
                <a:latin typeface="Times New Roman" pitchFamily="-112" charset="0"/>
                <a:ea typeface="+mn-ea"/>
                <a:cs typeface="+mn-cs"/>
              </a:defRPr>
            </a:lvl1pPr>
          </a:lstStyle>
          <a:p>
            <a:pPr>
              <a:defRPr/>
            </a:pPr>
            <a:endParaRPr lang="en-US" dirty="0"/>
          </a:p>
        </p:txBody>
      </p:sp>
      <p:sp>
        <p:nvSpPr>
          <p:cNvPr id="60419" name="Rectangle 3"/>
          <p:cNvSpPr>
            <a:spLocks noGrp="1" noChangeArrowheads="1"/>
          </p:cNvSpPr>
          <p:nvPr>
            <p:ph type="dt" sz="quarter" idx="1"/>
          </p:nvPr>
        </p:nvSpPr>
        <p:spPr bwMode="auto">
          <a:xfrm>
            <a:off x="3941075" y="0"/>
            <a:ext cx="3013763"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u="sng">
                <a:latin typeface="Times New Roman" pitchFamily="-112" charset="0"/>
                <a:ea typeface="+mn-ea"/>
                <a:cs typeface="+mn-cs"/>
              </a:defRPr>
            </a:lvl1pPr>
          </a:lstStyle>
          <a:p>
            <a:pPr>
              <a:defRPr/>
            </a:pPr>
            <a:endParaRPr lang="en-US" dirty="0"/>
          </a:p>
        </p:txBody>
      </p:sp>
      <p:sp>
        <p:nvSpPr>
          <p:cNvPr id="60420" name="Rectangle 4"/>
          <p:cNvSpPr>
            <a:spLocks noGrp="1" noChangeArrowheads="1"/>
          </p:cNvSpPr>
          <p:nvPr>
            <p:ph type="ftr" sz="quarter" idx="2"/>
          </p:nvPr>
        </p:nvSpPr>
        <p:spPr bwMode="auto">
          <a:xfrm>
            <a:off x="0" y="8778796"/>
            <a:ext cx="3013763"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u="sng">
                <a:latin typeface="Times New Roman" pitchFamily="-112" charset="0"/>
                <a:ea typeface="+mn-ea"/>
                <a:cs typeface="+mn-cs"/>
              </a:defRPr>
            </a:lvl1pPr>
          </a:lstStyle>
          <a:p>
            <a:pPr>
              <a:defRPr/>
            </a:pPr>
            <a:endParaRPr lang="en-US" dirty="0"/>
          </a:p>
        </p:txBody>
      </p:sp>
      <p:sp>
        <p:nvSpPr>
          <p:cNvPr id="60421" name="Rectangle 5"/>
          <p:cNvSpPr>
            <a:spLocks noGrp="1" noChangeArrowheads="1"/>
          </p:cNvSpPr>
          <p:nvPr>
            <p:ph type="sldNum" sz="quarter" idx="3"/>
          </p:nvPr>
        </p:nvSpPr>
        <p:spPr bwMode="auto">
          <a:xfrm>
            <a:off x="3941075" y="8778796"/>
            <a:ext cx="3013763"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u="sng">
                <a:latin typeface="Times New Roman" pitchFamily="18" charset="0"/>
              </a:defRPr>
            </a:lvl1pPr>
          </a:lstStyle>
          <a:p>
            <a:fld id="{4AED8B63-7B73-455C-B845-CB923C0D9523}" type="slidenum">
              <a:rPr lang="en-US"/>
              <a:pPr/>
              <a:t>‹#›</a:t>
            </a:fld>
            <a:endParaRPr lang="en-US" dirty="0"/>
          </a:p>
        </p:txBody>
      </p:sp>
    </p:spTree>
    <p:extLst>
      <p:ext uri="{BB962C8B-B14F-4D97-AF65-F5344CB8AC3E}">
        <p14:creationId xmlns:p14="http://schemas.microsoft.com/office/powerpoint/2010/main" val="5672948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hdr" sz="quarter"/>
          </p:nvPr>
        </p:nvSpPr>
        <p:spPr bwMode="auto">
          <a:xfrm>
            <a:off x="0" y="0"/>
            <a:ext cx="3013763"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12" charset="0"/>
                <a:ea typeface="+mn-ea"/>
                <a:cs typeface="+mn-cs"/>
              </a:defRPr>
            </a:lvl1pPr>
          </a:lstStyle>
          <a:p>
            <a:pPr>
              <a:defRPr/>
            </a:pPr>
            <a:endParaRPr lang="en-US" dirty="0"/>
          </a:p>
        </p:txBody>
      </p:sp>
      <p:sp>
        <p:nvSpPr>
          <p:cNvPr id="228355" name="Rectangle 3"/>
          <p:cNvSpPr>
            <a:spLocks noGrp="1" noChangeArrowheads="1"/>
          </p:cNvSpPr>
          <p:nvPr>
            <p:ph type="dt" idx="1"/>
          </p:nvPr>
        </p:nvSpPr>
        <p:spPr bwMode="auto">
          <a:xfrm>
            <a:off x="3939466" y="0"/>
            <a:ext cx="3013763" cy="4620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12" charset="0"/>
                <a:ea typeface="+mn-ea"/>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66813" y="692150"/>
            <a:ext cx="4621212" cy="3465513"/>
          </a:xfrm>
          <a:prstGeom prst="rect">
            <a:avLst/>
          </a:prstGeom>
          <a:noFill/>
          <a:ln w="9525">
            <a:solidFill>
              <a:srgbClr val="000000"/>
            </a:solidFill>
            <a:miter lim="800000"/>
            <a:headEnd/>
            <a:tailEnd/>
          </a:ln>
        </p:spPr>
      </p:sp>
      <p:sp>
        <p:nvSpPr>
          <p:cNvPr id="228357" name="Rectangle 5"/>
          <p:cNvSpPr>
            <a:spLocks noGrp="1" noChangeArrowheads="1"/>
          </p:cNvSpPr>
          <p:nvPr>
            <p:ph type="body" sz="quarter" idx="3"/>
          </p:nvPr>
        </p:nvSpPr>
        <p:spPr bwMode="auto">
          <a:xfrm>
            <a:off x="695484" y="4389398"/>
            <a:ext cx="5563870" cy="41583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28358" name="Rectangle 6"/>
          <p:cNvSpPr>
            <a:spLocks noGrp="1" noChangeArrowheads="1"/>
          </p:cNvSpPr>
          <p:nvPr>
            <p:ph type="ftr" sz="quarter" idx="4"/>
          </p:nvPr>
        </p:nvSpPr>
        <p:spPr bwMode="auto">
          <a:xfrm>
            <a:off x="0" y="8777193"/>
            <a:ext cx="3013763"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12" charset="0"/>
                <a:ea typeface="+mn-ea"/>
                <a:cs typeface="+mn-cs"/>
              </a:defRPr>
            </a:lvl1pPr>
          </a:lstStyle>
          <a:p>
            <a:pPr>
              <a:defRPr/>
            </a:pPr>
            <a:endParaRPr lang="en-US" dirty="0"/>
          </a:p>
        </p:txBody>
      </p:sp>
      <p:sp>
        <p:nvSpPr>
          <p:cNvPr id="228359" name="Rectangle 7"/>
          <p:cNvSpPr>
            <a:spLocks noGrp="1" noChangeArrowheads="1"/>
          </p:cNvSpPr>
          <p:nvPr>
            <p:ph type="sldNum" sz="quarter" idx="5"/>
          </p:nvPr>
        </p:nvSpPr>
        <p:spPr bwMode="auto">
          <a:xfrm>
            <a:off x="3939466" y="8777193"/>
            <a:ext cx="3013763" cy="4620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092C48C-7F85-463D-8D0E-DDCB132BCC22}" type="slidenum">
              <a:rPr lang="en-US"/>
              <a:pPr/>
              <a:t>‹#›</a:t>
            </a:fld>
            <a:endParaRPr lang="en-US" dirty="0"/>
          </a:p>
        </p:txBody>
      </p:sp>
    </p:spTree>
    <p:extLst>
      <p:ext uri="{BB962C8B-B14F-4D97-AF65-F5344CB8AC3E}">
        <p14:creationId xmlns:p14="http://schemas.microsoft.com/office/powerpoint/2010/main" val="369245020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C591404D-577D-4FCF-8A5B-07306EB43EA5}" type="slidenum">
              <a:rPr lang="en-US" sz="1200">
                <a:latin typeface="Times" charset="0"/>
              </a:rPr>
              <a:pPr/>
              <a:t>4</a:t>
            </a:fld>
            <a:endParaRPr lang="en-US" sz="1200" dirty="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smtClean="0">
                <a:latin typeface="Times" charset="0"/>
              </a:rPr>
              <a:t>Refer participants to the Math </a:t>
            </a:r>
            <a:r>
              <a:rPr lang="en-US" i="1" dirty="0" smtClean="0">
                <a:latin typeface="Times" charset="0"/>
              </a:rPr>
              <a:t>Enhanced CT   </a:t>
            </a:r>
            <a:r>
              <a:rPr lang="en-US" i="0" dirty="0" smtClean="0">
                <a:latin typeface="Times" charset="0"/>
              </a:rPr>
              <a:t>7-Element</a:t>
            </a:r>
            <a:r>
              <a:rPr lang="en-US" i="0" baseline="0" dirty="0" smtClean="0">
                <a:latin typeface="Times" charset="0"/>
              </a:rPr>
              <a:t> Framework Guide.</a:t>
            </a:r>
          </a:p>
          <a:p>
            <a:pPr>
              <a:lnSpc>
                <a:spcPct val="90000"/>
              </a:lnSpc>
            </a:pPr>
            <a:endParaRPr lang="en-US" i="0" baseline="0" dirty="0" smtClean="0">
              <a:latin typeface="Times" charset="0"/>
            </a:endParaRPr>
          </a:p>
          <a:p>
            <a:r>
              <a:rPr kumimoji="1" lang="en-US" sz="1200" b="1" u="sng" kern="1200" dirty="0" smtClean="0">
                <a:solidFill>
                  <a:schemeClr val="tx1"/>
                </a:solidFill>
                <a:effectLst/>
                <a:latin typeface="Times New Roman" pitchFamily="-112" charset="0"/>
                <a:ea typeface="ＭＳ Ｐゴシック" pitchFamily="-112" charset="-128"/>
                <a:cs typeface="ＭＳ Ｐゴシック" pitchFamily="-112" charset="-128"/>
              </a:rPr>
              <a:t>Element #4:  Work Through Additional Contextual Example(s)</a:t>
            </a:r>
            <a:endPar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endParaRPr>
          </a:p>
          <a:p>
            <a:pPr lvl="0"/>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Work through a second contextual example following the same process as in element #3 OR expand what was learned in element #3 to greater depth / detail.  The purpose is to provide additional work with the “learned” math in a second scenario.</a:t>
            </a:r>
          </a:p>
          <a:p>
            <a:pPr>
              <a:lnSpc>
                <a:spcPct val="90000"/>
              </a:lnSpc>
            </a:pPr>
            <a:endParaRPr lang="en-US" i="1" dirty="0" smtClean="0">
              <a:latin typeface="Times" charset="0"/>
            </a:endParaRPr>
          </a:p>
        </p:txBody>
      </p:sp>
      <p:sp>
        <p:nvSpPr>
          <p:cNvPr id="192516" name="Footer Placeholder 3"/>
          <p:cNvSpPr>
            <a:spLocks noGrp="1"/>
          </p:cNvSpPr>
          <p:nvPr>
            <p:ph type="ftr" sz="quarter" idx="4"/>
          </p:nvPr>
        </p:nvSpPr>
        <p:spPr/>
        <p:txBody>
          <a:bodyPr/>
          <a:lstStyle/>
          <a:p>
            <a:pPr>
              <a:defRPr/>
            </a:pPr>
            <a:endParaRPr lang="en-US" dirty="0" smtClean="0">
              <a:latin typeface="Arial" pitchFamily="34" charset="0"/>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1D341B7D-1530-4528-9D02-2BA45FEFEDDA}" type="slidenum">
              <a:rPr lang="en-US" sz="1200">
                <a:latin typeface="Arial" pitchFamily="34" charset="0"/>
              </a:rPr>
              <a:pPr/>
              <a:t>21</a:t>
            </a:fld>
            <a:endParaRPr lang="en-US" sz="1200" dirty="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smtClean="0">
                <a:latin typeface="Times" charset="0"/>
              </a:rPr>
              <a:t>Refer participants to the Math </a:t>
            </a:r>
            <a:r>
              <a:rPr lang="en-US" i="1" dirty="0" smtClean="0">
                <a:latin typeface="Times" charset="0"/>
              </a:rPr>
              <a:t>Enhanced CT   </a:t>
            </a:r>
            <a:r>
              <a:rPr lang="en-US" i="0" dirty="0" smtClean="0">
                <a:latin typeface="Times" charset="0"/>
              </a:rPr>
              <a:t>7-Element</a:t>
            </a:r>
            <a:r>
              <a:rPr lang="en-US" i="0" baseline="0" dirty="0" smtClean="0">
                <a:latin typeface="Times" charset="0"/>
              </a:rPr>
              <a:t> Framework Guide.</a:t>
            </a:r>
          </a:p>
          <a:p>
            <a:pPr>
              <a:lnSpc>
                <a:spcPct val="90000"/>
              </a:lnSpc>
            </a:pPr>
            <a:endParaRPr lang="en-US" i="0" baseline="0" dirty="0" smtClean="0">
              <a:latin typeface="Times" charset="0"/>
            </a:endParaRPr>
          </a:p>
          <a:p>
            <a:r>
              <a:rPr kumimoji="1" lang="en-US" sz="1200" b="1" u="sng" kern="1200" dirty="0" smtClean="0">
                <a:solidFill>
                  <a:schemeClr val="tx1"/>
                </a:solidFill>
                <a:effectLst/>
                <a:latin typeface="Times New Roman" pitchFamily="-112" charset="0"/>
                <a:ea typeface="ＭＳ Ｐゴシック" pitchFamily="-112" charset="-128"/>
                <a:cs typeface="ＭＳ Ｐゴシック" pitchFamily="-112" charset="-128"/>
              </a:rPr>
              <a:t>Element #5:  Work Through Traditional Math Examples</a:t>
            </a:r>
            <a:endPar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endParaRP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The purpose is to increase opportunities for transferability of the math concepts/skills identified in element #1 to other contexts.  In order for this to occur, students need to be able to identify and work with the math when it is presented void of the project context.  </a:t>
            </a: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This does NOT have to be a list of problems in worksheet format.  Be creative with how these problems are introduced to students and how they will be engaged with solving them.</a:t>
            </a:r>
          </a:p>
          <a:p>
            <a:pPr>
              <a:lnSpc>
                <a:spcPct val="90000"/>
              </a:lnSpc>
            </a:pPr>
            <a:endParaRPr lang="en-US" i="1" dirty="0" smtClean="0">
              <a:latin typeface="Times" charset="0"/>
            </a:endParaRPr>
          </a:p>
        </p:txBody>
      </p:sp>
      <p:sp>
        <p:nvSpPr>
          <p:cNvPr id="192516" name="Footer Placeholder 3"/>
          <p:cNvSpPr>
            <a:spLocks noGrp="1"/>
          </p:cNvSpPr>
          <p:nvPr>
            <p:ph type="ftr" sz="quarter" idx="4"/>
          </p:nvPr>
        </p:nvSpPr>
        <p:spPr/>
        <p:txBody>
          <a:bodyPr/>
          <a:lstStyle/>
          <a:p>
            <a:pPr>
              <a:defRPr/>
            </a:pPr>
            <a:endParaRPr lang="en-US" dirty="0" smtClean="0">
              <a:latin typeface="Arial" pitchFamily="34" charset="0"/>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1D341B7D-1530-4528-9D02-2BA45FEFEDDA}" type="slidenum">
              <a:rPr lang="en-US" sz="1200">
                <a:latin typeface="Arial" pitchFamily="34" charset="0"/>
              </a:rPr>
              <a:pPr/>
              <a:t>23</a:t>
            </a:fld>
            <a:endParaRPr lang="en-US" sz="1200" dirty="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smtClean="0">
                <a:latin typeface="Times" charset="0"/>
              </a:rPr>
              <a:t>Refer participants to the Math </a:t>
            </a:r>
            <a:r>
              <a:rPr lang="en-US" i="1" dirty="0" smtClean="0">
                <a:latin typeface="Times" charset="0"/>
              </a:rPr>
              <a:t>Enhanced CT   </a:t>
            </a:r>
            <a:r>
              <a:rPr lang="en-US" i="0" dirty="0" smtClean="0">
                <a:latin typeface="Times" charset="0"/>
              </a:rPr>
              <a:t>7-Element</a:t>
            </a:r>
            <a:r>
              <a:rPr lang="en-US" i="0" baseline="0" dirty="0" smtClean="0">
                <a:latin typeface="Times" charset="0"/>
              </a:rPr>
              <a:t> Framework Guide.</a:t>
            </a:r>
          </a:p>
          <a:p>
            <a:pPr>
              <a:lnSpc>
                <a:spcPct val="90000"/>
              </a:lnSpc>
            </a:pPr>
            <a:endParaRPr lang="en-US" i="0" baseline="0" dirty="0" smtClean="0">
              <a:latin typeface="Times" charset="0"/>
            </a:endParaRPr>
          </a:p>
          <a:p>
            <a:r>
              <a:rPr kumimoji="1" lang="en-US" sz="1200" b="1" u="sng" kern="1200" dirty="0" smtClean="0">
                <a:solidFill>
                  <a:schemeClr val="tx1"/>
                </a:solidFill>
                <a:effectLst/>
                <a:latin typeface="Times New Roman" pitchFamily="-112" charset="0"/>
                <a:ea typeface="ＭＳ Ｐゴシック" pitchFamily="-112" charset="-128"/>
                <a:cs typeface="ＭＳ Ｐゴシック" pitchFamily="-112" charset="-128"/>
              </a:rPr>
              <a:t>Element #6:  Students Demonstrate Their Understanding</a:t>
            </a:r>
            <a:endPar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endParaRP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Students apply what they have learned in elements #3-5 to the project deliverables.</a:t>
            </a: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The project deliverables should require students to showcase mastery of the project’s identified mathematics.</a:t>
            </a:r>
          </a:p>
          <a:p>
            <a:pPr>
              <a:lnSpc>
                <a:spcPct val="90000"/>
              </a:lnSpc>
            </a:pPr>
            <a:endParaRPr lang="en-US" i="1" dirty="0" smtClean="0">
              <a:latin typeface="Times" charset="0"/>
            </a:endParaRPr>
          </a:p>
        </p:txBody>
      </p:sp>
      <p:sp>
        <p:nvSpPr>
          <p:cNvPr id="192516" name="Footer Placeholder 3"/>
          <p:cNvSpPr>
            <a:spLocks noGrp="1"/>
          </p:cNvSpPr>
          <p:nvPr>
            <p:ph type="ftr" sz="quarter" idx="4"/>
          </p:nvPr>
        </p:nvSpPr>
        <p:spPr/>
        <p:txBody>
          <a:bodyPr/>
          <a:lstStyle/>
          <a:p>
            <a:pPr>
              <a:defRPr/>
            </a:pPr>
            <a:endParaRPr lang="en-US" dirty="0" smtClean="0">
              <a:latin typeface="Arial" pitchFamily="34" charset="0"/>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1D341B7D-1530-4528-9D02-2BA45FEFEDDA}" type="slidenum">
              <a:rPr lang="en-US" sz="1200">
                <a:latin typeface="Arial" pitchFamily="34" charset="0"/>
              </a:rPr>
              <a:pPr/>
              <a:t>24</a:t>
            </a:fld>
            <a:endParaRPr lang="en-US" sz="1200" dirty="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smtClean="0">
                <a:latin typeface="Times" charset="0"/>
              </a:rPr>
              <a:t>Refer participants to the Math </a:t>
            </a:r>
            <a:r>
              <a:rPr lang="en-US" i="1" dirty="0" smtClean="0">
                <a:latin typeface="Times" charset="0"/>
              </a:rPr>
              <a:t>Enhanced CT   </a:t>
            </a:r>
            <a:r>
              <a:rPr lang="en-US" i="0" dirty="0" smtClean="0">
                <a:latin typeface="Times" charset="0"/>
              </a:rPr>
              <a:t>7-Element</a:t>
            </a:r>
            <a:r>
              <a:rPr lang="en-US" i="0" baseline="0" dirty="0" smtClean="0">
                <a:latin typeface="Times" charset="0"/>
              </a:rPr>
              <a:t> Framework Guide.</a:t>
            </a:r>
          </a:p>
          <a:p>
            <a:pPr>
              <a:lnSpc>
                <a:spcPct val="90000"/>
              </a:lnSpc>
            </a:pPr>
            <a:endParaRPr lang="en-US" i="0" baseline="0" dirty="0" smtClean="0">
              <a:latin typeface="Times" charset="0"/>
            </a:endParaRPr>
          </a:p>
          <a:p>
            <a:r>
              <a:rPr kumimoji="1" lang="en-US" sz="1200" b="1" u="sng" kern="1200" dirty="0" smtClean="0">
                <a:solidFill>
                  <a:schemeClr val="tx1"/>
                </a:solidFill>
                <a:effectLst/>
                <a:latin typeface="Times New Roman" pitchFamily="-112" charset="0"/>
                <a:ea typeface="ＭＳ Ｐゴシック" pitchFamily="-112" charset="-128"/>
                <a:cs typeface="ＭＳ Ｐゴシック" pitchFamily="-112" charset="-128"/>
              </a:rPr>
              <a:t>Element #7:  Formal Assessment</a:t>
            </a:r>
            <a:endPar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endParaRPr>
          </a:p>
          <a:p>
            <a:pPr lvl="0"/>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The unit assessment should include items that require student mastery of the identified mathematics presented both within the project context and void of context (traditional).</a:t>
            </a:r>
          </a:p>
          <a:p>
            <a:pPr>
              <a:lnSpc>
                <a:spcPct val="90000"/>
              </a:lnSpc>
            </a:pPr>
            <a:endParaRPr lang="en-US" i="1" dirty="0" smtClean="0">
              <a:latin typeface="Times" charset="0"/>
            </a:endParaRPr>
          </a:p>
        </p:txBody>
      </p:sp>
      <p:sp>
        <p:nvSpPr>
          <p:cNvPr id="192516" name="Footer Placeholder 3"/>
          <p:cNvSpPr>
            <a:spLocks noGrp="1"/>
          </p:cNvSpPr>
          <p:nvPr>
            <p:ph type="ftr" sz="quarter" idx="4"/>
          </p:nvPr>
        </p:nvSpPr>
        <p:spPr/>
        <p:txBody>
          <a:bodyPr/>
          <a:lstStyle/>
          <a:p>
            <a:pPr>
              <a:defRPr/>
            </a:pPr>
            <a:endParaRPr lang="en-US" dirty="0" smtClean="0">
              <a:latin typeface="Arial" pitchFamily="34" charset="0"/>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1D341B7D-1530-4528-9D02-2BA45FEFEDDA}" type="slidenum">
              <a:rPr lang="en-US" sz="1200">
                <a:latin typeface="Arial" pitchFamily="34" charset="0"/>
              </a:rPr>
              <a:pPr/>
              <a:t>25</a:t>
            </a:fld>
            <a:endParaRPr lang="en-US" sz="1200" dirty="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2C48C-7F85-463D-8D0E-DDCB132BCC22}" type="slidenum">
              <a:rPr lang="en-US" smtClean="0"/>
              <a:pPr/>
              <a:t>26</a:t>
            </a:fld>
            <a:endParaRPr lang="en-US" dirty="0"/>
          </a:p>
        </p:txBody>
      </p:sp>
    </p:spTree>
    <p:extLst>
      <p:ext uri="{BB962C8B-B14F-4D97-AF65-F5344CB8AC3E}">
        <p14:creationId xmlns:p14="http://schemas.microsoft.com/office/powerpoint/2010/main" val="4201124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r>
              <a:rPr lang="en-US" dirty="0" smtClean="0">
                <a:latin typeface="Times" charset="0"/>
              </a:rPr>
              <a:t>Say to participants:</a:t>
            </a:r>
          </a:p>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endParaRPr lang="en-US" dirty="0" smtClean="0">
              <a:latin typeface="Times" charset="0"/>
            </a:endParaRPr>
          </a:p>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r>
              <a:rPr lang="en-US" dirty="0" smtClean="0">
                <a:latin typeface="Times" charset="0"/>
              </a:rPr>
              <a:t>At this point,</a:t>
            </a:r>
            <a:r>
              <a:rPr lang="en-US" baseline="0" dirty="0" smtClean="0">
                <a:latin typeface="Times" charset="0"/>
              </a:rPr>
              <a:t> your </a:t>
            </a:r>
            <a:r>
              <a:rPr lang="en-US" i="1" baseline="0" dirty="0" smtClean="0">
                <a:latin typeface="Times" charset="0"/>
              </a:rPr>
              <a:t>Enhanced CT </a:t>
            </a:r>
            <a:r>
              <a:rPr lang="en-US" i="0" baseline="0" dirty="0" smtClean="0">
                <a:latin typeface="Times" charset="0"/>
              </a:rPr>
              <a:t> project scenario has been determined;  your project description is written in 4-paragraph format and the essential academic elements have been identified.  Let’s begin to develop a 7 element lesson based on the </a:t>
            </a:r>
            <a:r>
              <a:rPr lang="en-US" i="1" baseline="0" dirty="0" smtClean="0">
                <a:latin typeface="Times" charset="0"/>
              </a:rPr>
              <a:t>Enhanced CT </a:t>
            </a:r>
            <a:r>
              <a:rPr lang="en-US" i="0" baseline="0" dirty="0" smtClean="0">
                <a:latin typeface="Times" charset="0"/>
              </a:rPr>
              <a:t>Math Framework.</a:t>
            </a:r>
          </a:p>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endParaRPr lang="en-US" i="0" baseline="0" dirty="0" smtClean="0">
              <a:latin typeface="Times" charset="0"/>
            </a:endParaRPr>
          </a:p>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r>
              <a:rPr lang="en-US" i="0" baseline="0" dirty="0" smtClean="0">
                <a:latin typeface="Times" charset="0"/>
              </a:rPr>
              <a:t>The 7 element math lesson should be inserted “just in time” in the project.  For example, this often occurs in the testing stage when data is being generated and analyzed.</a:t>
            </a:r>
          </a:p>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endParaRPr lang="en-US" i="0" baseline="0" dirty="0" smtClean="0">
              <a:latin typeface="Times" charset="0"/>
            </a:endParaRPr>
          </a:p>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r>
              <a:rPr lang="en-US" i="0" baseline="0" dirty="0" smtClean="0">
                <a:latin typeface="Times" charset="0"/>
              </a:rPr>
              <a:t>Team members should identify the high school Common Core math standards (if they haven’t done so already) and begin discussions about the prior experience and common misconceptions students may have about the identified math.  Keep these discussions in mind as you develop the pre-assessment, ensuring that opportunities for these misconceptions to emerge (if they exist) are included in the assessment tool.  The ensuing elements of the math lesson should, in like fashion, incorporate student driven learning pieces that attend to potential misconceptions about the math identified in element #1.</a:t>
            </a:r>
          </a:p>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endParaRPr lang="en-US" i="0" baseline="0" dirty="0" smtClean="0">
              <a:latin typeface="Times" charset="0"/>
            </a:endParaRPr>
          </a:p>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r>
              <a:rPr lang="en-US" i="0" baseline="0" dirty="0" smtClean="0">
                <a:latin typeface="Times" charset="0"/>
              </a:rPr>
              <a:t>*Note:  There are numerous samples of the type of pre-assessment and engaging collaborative activities that we are looking for in the MDC materials found at the map.mathshell.org website.  These lessons, most likely, cannot be directly applied to the CT project because of the need for placing the math into the context of the specific project, but the ideas presented in the FALs are similar and can be used as a resource.</a:t>
            </a:r>
          </a:p>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endParaRPr lang="en-US" i="0" baseline="0" dirty="0" smtClean="0">
              <a:latin typeface="Times" charset="0"/>
            </a:endParaRPr>
          </a:p>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r>
              <a:rPr lang="en-US" i="0" baseline="0" dirty="0" smtClean="0">
                <a:latin typeface="Times" charset="0"/>
              </a:rPr>
              <a:t>Facilitator rotates throughout the room as the teams develop their 7-element lessons.</a:t>
            </a:r>
          </a:p>
          <a:p>
            <a:pPr marL="0" marR="0" indent="0" algn="l" defTabSz="914400" rtl="0" eaLnBrk="0" fontAlgn="base" latinLnBrk="0" hangingPunct="0">
              <a:lnSpc>
                <a:spcPct val="90000"/>
              </a:lnSpc>
              <a:spcBef>
                <a:spcPct val="30000"/>
              </a:spcBef>
              <a:spcAft>
                <a:spcPct val="0"/>
              </a:spcAft>
              <a:buClrTx/>
              <a:buSzTx/>
              <a:buFont typeface="Arial" pitchFamily="34" charset="0"/>
              <a:buNone/>
              <a:tabLst/>
              <a:defRPr/>
            </a:pPr>
            <a:endParaRPr lang="en-US" dirty="0" smtClean="0">
              <a:latin typeface="Times" charset="0"/>
            </a:endParaRPr>
          </a:p>
          <a:p>
            <a:pPr>
              <a:lnSpc>
                <a:spcPct val="90000"/>
              </a:lnSpc>
              <a:buFont typeface="Wingdings" pitchFamily="2" charset="2"/>
              <a:buAutoNum type="arabicPeriod"/>
            </a:pPr>
            <a:endParaRPr lang="en-US" dirty="0" smtClean="0">
              <a:latin typeface="Times" charset="0"/>
            </a:endParaRPr>
          </a:p>
          <a:p>
            <a:pPr>
              <a:lnSpc>
                <a:spcPct val="90000"/>
              </a:lnSpc>
              <a:buFont typeface="Wingdings" pitchFamily="2" charset="2"/>
              <a:buNone/>
            </a:pPr>
            <a:endParaRPr lang="en-US" dirty="0" smtClean="0">
              <a:latin typeface="Times" charset="0"/>
            </a:endParaRPr>
          </a:p>
        </p:txBody>
      </p:sp>
      <p:sp>
        <p:nvSpPr>
          <p:cNvPr id="192516" name="Footer Placeholder 3"/>
          <p:cNvSpPr>
            <a:spLocks noGrp="1"/>
          </p:cNvSpPr>
          <p:nvPr>
            <p:ph type="ftr" sz="quarter" idx="4"/>
          </p:nvPr>
        </p:nvSpPr>
        <p:spPr/>
        <p:txBody>
          <a:bodyPr/>
          <a:lstStyle/>
          <a:p>
            <a:pPr>
              <a:defRPr/>
            </a:pPr>
            <a:endParaRPr lang="en-US" dirty="0" smtClean="0">
              <a:latin typeface="Arial" pitchFamily="34" charset="0"/>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1D341B7D-1530-4528-9D02-2BA45FEFEDDA}" type="slidenum">
              <a:rPr lang="en-US" sz="1200">
                <a:latin typeface="Arial" pitchFamily="34" charset="0"/>
              </a:rPr>
              <a:pPr/>
              <a:t>27</a:t>
            </a:fld>
            <a:endParaRPr lang="en-US" sz="1200" dirty="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AA34B0EF-E800-44A3-B797-8278AE7F5215}" type="slidenum">
              <a:rPr lang="en-US" sz="1200">
                <a:latin typeface="Times" charset="0"/>
              </a:rPr>
              <a:pPr/>
              <a:t>5</a:t>
            </a:fld>
            <a:endParaRPr lang="en-US" sz="1200" dirty="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29981ABD-659E-4A1F-83E3-F8C401962C63}" type="slidenum">
              <a:rPr lang="en-US" sz="1200">
                <a:latin typeface="Times" charset="0"/>
              </a:rPr>
              <a:pPr/>
              <a:t>9</a:t>
            </a:fld>
            <a:endParaRPr lang="en-US" sz="1200" dirty="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charset="0"/>
              </a:rPr>
              <a:t>Used to elicit discussion re: definition / understanding of formative assessment.  Do we agree?  Anything lacking in our current school / classroom formative assessment practices?</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0B954CDE-B54B-4BA3-8983-77CC9FA659AD}" type="slidenum">
              <a:rPr lang="en-US" sz="1200">
                <a:latin typeface="Times" charset="0"/>
              </a:rPr>
              <a:pPr/>
              <a:t>11</a:t>
            </a:fld>
            <a:endParaRPr lang="en-US" sz="1200" dirty="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D15963A7-A9CA-4380-A541-D62E70859E3A}" type="slidenum">
              <a:rPr lang="en-US" sz="1200">
                <a:latin typeface="Times" charset="0"/>
              </a:rPr>
              <a:pPr/>
              <a:t>12</a:t>
            </a:fld>
            <a:endParaRPr lang="en-US" sz="1200" dirty="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nSpc>
                <a:spcPct val="90000"/>
              </a:lnSpc>
              <a:buFont typeface="Arial" pitchFamily="34" charset="0"/>
              <a:buChar char="•"/>
            </a:pPr>
            <a:r>
              <a:rPr lang="en-US" dirty="0" smtClean="0">
                <a:latin typeface="Times" charset="0"/>
              </a:rPr>
              <a:t>The National Research Center for CTE offers us a research-based model for embedding mathematics in CT that provides for assessment and is a proven  model for CT teachers to use.    </a:t>
            </a:r>
          </a:p>
          <a:p>
            <a:pPr marL="171450" indent="-171450">
              <a:lnSpc>
                <a:spcPct val="90000"/>
              </a:lnSpc>
              <a:buFont typeface="Arial" pitchFamily="34" charset="0"/>
              <a:buChar char="•"/>
            </a:pPr>
            <a:endParaRPr lang="en-US" dirty="0" smtClean="0">
              <a:latin typeface="Times" charset="0"/>
            </a:endParaRPr>
          </a:p>
          <a:p>
            <a:pPr marL="171450" indent="-171450">
              <a:lnSpc>
                <a:spcPct val="90000"/>
              </a:lnSpc>
              <a:buFont typeface="Arial" pitchFamily="34" charset="0"/>
              <a:buChar char="•"/>
            </a:pPr>
            <a:endParaRPr lang="en-US" dirty="0" smtClean="0">
              <a:latin typeface="Times" charset="0"/>
            </a:endParaRPr>
          </a:p>
          <a:p>
            <a:pPr marL="171450" indent="-171450">
              <a:lnSpc>
                <a:spcPct val="90000"/>
              </a:lnSpc>
              <a:buFont typeface="Arial" pitchFamily="34" charset="0"/>
              <a:buChar char="•"/>
            </a:pPr>
            <a:r>
              <a:rPr lang="en-US" dirty="0" smtClean="0">
                <a:latin typeface="Times" charset="0"/>
              </a:rPr>
              <a:t>SREB</a:t>
            </a:r>
            <a:r>
              <a:rPr lang="en-US" baseline="0" dirty="0" smtClean="0">
                <a:latin typeface="Times" charset="0"/>
              </a:rPr>
              <a:t> has</a:t>
            </a:r>
            <a:r>
              <a:rPr lang="en-US" dirty="0" smtClean="0">
                <a:latin typeface="Times" charset="0"/>
              </a:rPr>
              <a:t> adapted this research-based model placing emphasis</a:t>
            </a:r>
            <a:r>
              <a:rPr lang="en-US" baseline="0" dirty="0" smtClean="0">
                <a:latin typeface="Times" charset="0"/>
              </a:rPr>
              <a:t> on using the formative assessment ideals (and to some degree, structure) of the Mathematics Design Collaborative (MDC)</a:t>
            </a:r>
            <a:r>
              <a:rPr lang="en-US" dirty="0" smtClean="0">
                <a:latin typeface="Times" charset="0"/>
              </a:rPr>
              <a:t>.</a:t>
            </a:r>
          </a:p>
          <a:p>
            <a:pPr marL="171450" indent="-171450">
              <a:lnSpc>
                <a:spcPct val="90000"/>
              </a:lnSpc>
              <a:buFont typeface="Arial" pitchFamily="34" charset="0"/>
              <a:buChar char="•"/>
            </a:pPr>
            <a:endParaRPr lang="en-US" dirty="0" smtClean="0">
              <a:latin typeface="Times" charset="0"/>
            </a:endParaRPr>
          </a:p>
          <a:p>
            <a:pPr>
              <a:lnSpc>
                <a:spcPct val="90000"/>
              </a:lnSpc>
              <a:buFont typeface="Wingdings" pitchFamily="2" charset="2"/>
              <a:buNone/>
            </a:pPr>
            <a:endParaRPr lang="en-US" dirty="0" smtClean="0">
              <a:latin typeface="Times" charset="0"/>
            </a:endParaRPr>
          </a:p>
        </p:txBody>
      </p:sp>
      <p:sp>
        <p:nvSpPr>
          <p:cNvPr id="192516" name="Footer Placeholder 3"/>
          <p:cNvSpPr>
            <a:spLocks noGrp="1"/>
          </p:cNvSpPr>
          <p:nvPr>
            <p:ph type="ftr" sz="quarter" idx="4"/>
          </p:nvPr>
        </p:nvSpPr>
        <p:spPr/>
        <p:txBody>
          <a:bodyPr/>
          <a:lstStyle/>
          <a:p>
            <a:pPr>
              <a:defRPr/>
            </a:pPr>
            <a:endParaRPr lang="en-US" dirty="0" smtClean="0">
              <a:latin typeface="Arial" pitchFamily="34" charset="0"/>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1D341B7D-1530-4528-9D02-2BA45FEFEDDA}" type="slidenum">
              <a:rPr lang="en-US" sz="1200">
                <a:latin typeface="Arial" pitchFamily="34" charset="0"/>
              </a:rPr>
              <a:pPr/>
              <a:t>13</a:t>
            </a:fld>
            <a:endParaRPr lang="en-US" sz="1200" dirty="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smtClean="0">
                <a:latin typeface="Times" charset="0"/>
              </a:rPr>
              <a:t>Refer participants to the Math </a:t>
            </a:r>
            <a:r>
              <a:rPr lang="en-US" i="1" dirty="0" smtClean="0">
                <a:latin typeface="Times" charset="0"/>
              </a:rPr>
              <a:t>Enhanced CT   </a:t>
            </a:r>
            <a:r>
              <a:rPr lang="en-US" i="0" dirty="0" smtClean="0">
                <a:latin typeface="Times" charset="0"/>
              </a:rPr>
              <a:t>7-Element</a:t>
            </a:r>
            <a:r>
              <a:rPr lang="en-US" i="0" baseline="0" dirty="0" smtClean="0">
                <a:latin typeface="Times" charset="0"/>
              </a:rPr>
              <a:t> Framework Guide.</a:t>
            </a:r>
          </a:p>
          <a:p>
            <a:pPr>
              <a:lnSpc>
                <a:spcPct val="90000"/>
              </a:lnSpc>
            </a:pPr>
            <a:endParaRPr lang="en-US" i="0" baseline="0" dirty="0" smtClean="0">
              <a:latin typeface="Times" charset="0"/>
            </a:endParaRPr>
          </a:p>
          <a:p>
            <a:r>
              <a:rPr kumimoji="1" lang="en-US" sz="1200" b="1" u="sng" kern="1200" dirty="0" smtClean="0">
                <a:solidFill>
                  <a:schemeClr val="tx1"/>
                </a:solidFill>
                <a:effectLst/>
                <a:latin typeface="Times New Roman" pitchFamily="-112" charset="0"/>
                <a:ea typeface="ＭＳ Ｐゴシック" pitchFamily="-112" charset="-128"/>
                <a:cs typeface="ＭＳ Ｐゴシック" pitchFamily="-112" charset="-128"/>
              </a:rPr>
              <a:t>Element #1:  Identify the Math</a:t>
            </a:r>
            <a:endPar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endParaRPr>
          </a:p>
          <a:p>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This happens in two places:</a:t>
            </a:r>
          </a:p>
          <a:p>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 </a:t>
            </a:r>
          </a:p>
          <a:p>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1</a:t>
            </a:r>
            <a:r>
              <a:rPr kumimoji="1" lang="en-US" sz="1200" kern="1200" baseline="30000" dirty="0" smtClean="0">
                <a:solidFill>
                  <a:schemeClr val="tx1"/>
                </a:solidFill>
                <a:effectLst/>
                <a:latin typeface="Times New Roman" pitchFamily="-112" charset="0"/>
                <a:ea typeface="ＭＳ Ｐゴシック" pitchFamily="-112" charset="-128"/>
                <a:cs typeface="ＭＳ Ｐゴシック" pitchFamily="-112" charset="-128"/>
              </a:rPr>
              <a:t>st</a:t>
            </a: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  Mathematics Common Core College- and Career-Readiness Standards</a:t>
            </a:r>
          </a:p>
          <a:p>
            <a:pPr lvl="0"/>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Since the Common Core Process Standards are expected to be included in ALL of the projects, the standards included here should come from the high school Common Core Content Standards.</a:t>
            </a:r>
          </a:p>
          <a:p>
            <a:pPr lvl="0"/>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Only include standards that are the “focus” of the mathematics required for understanding/completing the project and are imperative to know in the designated field of study.  Do not include “peripheral” standards.  A good rule of thumb is the following:  If the standard is included, there should be a 7-element lesson to accompany it within the project or in a previous project where the standard was identified.</a:t>
            </a:r>
          </a:p>
          <a:p>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 </a:t>
            </a:r>
          </a:p>
          <a:p>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2</a:t>
            </a:r>
            <a:r>
              <a:rPr kumimoji="1" lang="en-US" sz="1200" kern="1200" baseline="30000" dirty="0" smtClean="0">
                <a:solidFill>
                  <a:schemeClr val="tx1"/>
                </a:solidFill>
                <a:effectLst/>
                <a:latin typeface="Times New Roman" pitchFamily="-112" charset="0"/>
                <a:ea typeface="ＭＳ Ｐゴシック" pitchFamily="-112" charset="-128"/>
                <a:cs typeface="ＭＳ Ｐゴシック" pitchFamily="-112" charset="-128"/>
              </a:rPr>
              <a:t>nd</a:t>
            </a: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  Within the project (just-in-time) where the math lesson begins.</a:t>
            </a:r>
          </a:p>
          <a:p>
            <a:pPr lvl="0"/>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Prior to the pre-assessment, the teacher should frame for the students that they must be able to apply certain math concepts to be able to accomplish the goals of the project.  The mathematics should be stated (using Common Core language as much as possible) and the relationship of the math within the context of the project should be explained.  Once this purpose has been described, the teacher should explain that students will now participate in a math enabling learning activity that will make sure they are proficient at the math that has been described and apply it accordingly.</a:t>
            </a:r>
          </a:p>
          <a:p>
            <a:pPr lvl="0"/>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The math described in element #1 should be complete and align with the math that appears in elements #2-#7.</a:t>
            </a:r>
          </a:p>
          <a:p>
            <a:pPr>
              <a:lnSpc>
                <a:spcPct val="90000"/>
              </a:lnSpc>
            </a:pPr>
            <a:endParaRPr lang="en-US" i="1" dirty="0" smtClean="0">
              <a:latin typeface="Times" charset="0"/>
            </a:endParaRPr>
          </a:p>
        </p:txBody>
      </p:sp>
      <p:sp>
        <p:nvSpPr>
          <p:cNvPr id="192516" name="Footer Placeholder 3"/>
          <p:cNvSpPr>
            <a:spLocks noGrp="1"/>
          </p:cNvSpPr>
          <p:nvPr>
            <p:ph type="ftr" sz="quarter" idx="4"/>
          </p:nvPr>
        </p:nvSpPr>
        <p:spPr/>
        <p:txBody>
          <a:bodyPr/>
          <a:lstStyle/>
          <a:p>
            <a:pPr>
              <a:defRPr/>
            </a:pPr>
            <a:endParaRPr lang="en-US" dirty="0" smtClean="0">
              <a:latin typeface="Arial" pitchFamily="34" charset="0"/>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1D341B7D-1530-4528-9D02-2BA45FEFEDDA}" type="slidenum">
              <a:rPr lang="en-US" sz="1200">
                <a:latin typeface="Arial" pitchFamily="34" charset="0"/>
              </a:rPr>
              <a:pPr/>
              <a:t>15</a:t>
            </a:fld>
            <a:endParaRPr lang="en-US" sz="1200" dirty="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smtClean="0">
                <a:latin typeface="Times" charset="0"/>
              </a:rPr>
              <a:t>Refer participants to the Math </a:t>
            </a:r>
            <a:r>
              <a:rPr lang="en-US" i="1" dirty="0" smtClean="0">
                <a:latin typeface="Times" charset="0"/>
              </a:rPr>
              <a:t>Enhanced CT   </a:t>
            </a:r>
            <a:r>
              <a:rPr lang="en-US" i="0" dirty="0" smtClean="0">
                <a:latin typeface="Times" charset="0"/>
              </a:rPr>
              <a:t>7-Element</a:t>
            </a:r>
            <a:r>
              <a:rPr lang="en-US" i="0" baseline="0" dirty="0" smtClean="0">
                <a:latin typeface="Times" charset="0"/>
              </a:rPr>
              <a:t> Framework Guide.</a:t>
            </a:r>
          </a:p>
          <a:p>
            <a:pPr>
              <a:lnSpc>
                <a:spcPct val="90000"/>
              </a:lnSpc>
            </a:pPr>
            <a:endParaRPr lang="en-US" i="0" baseline="0" dirty="0" smtClean="0">
              <a:latin typeface="Times" charset="0"/>
            </a:endParaRPr>
          </a:p>
          <a:p>
            <a:pPr lvl="0"/>
            <a:endPar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endParaRPr>
          </a:p>
          <a:p>
            <a:r>
              <a:rPr kumimoji="1" lang="en-US" sz="1200" b="1" u="sng" kern="1200" dirty="0" smtClean="0">
                <a:solidFill>
                  <a:schemeClr val="tx1"/>
                </a:solidFill>
                <a:effectLst/>
                <a:latin typeface="Times New Roman" pitchFamily="-112" charset="0"/>
                <a:ea typeface="ＭＳ Ｐゴシック" pitchFamily="-112" charset="-128"/>
                <a:cs typeface="ＭＳ Ｐゴシック" pitchFamily="-112" charset="-128"/>
              </a:rPr>
              <a:t>Element #2:  Pre-Assess the Math</a:t>
            </a:r>
          </a:p>
          <a:p>
            <a:endPar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endParaRP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The pre-lesson assessment should include tasks that completely and comprehensively cover the mathematics identified in element #1.  Note: This is NOT a pre-assessment of pre-requisite material which is the intent of some other types of pre-assessments.    </a:t>
            </a: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The pre-lesson assessment should be administered to individual students 10-20 minutes the day prior to the collaborative activity/activities that begin in element #3.  This allow the teacher time to review and analyze student work for common misconceptions and gaps in learning regarding the assessed mathematics concepts.  </a:t>
            </a: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The teacher should stress the importance that students should do their best and completely answer questions/tasks on the pre-lesson assessment so that (s)he can get a good picture of current math understandings. The students will participate in a collaborative activity the following day to help clarify any skills/concepts necessary for understanding.</a:t>
            </a: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These should NOT be graded.</a:t>
            </a:r>
            <a:endParaRPr kumimoji="1" lang="en-US" sz="1200" kern="1200" dirty="0">
              <a:solidFill>
                <a:schemeClr val="tx1"/>
              </a:solidFill>
              <a:effectLst/>
              <a:latin typeface="Times New Roman" pitchFamily="-112" charset="0"/>
              <a:ea typeface="ＭＳ Ｐゴシック" pitchFamily="-112" charset="-128"/>
              <a:cs typeface="ＭＳ Ｐゴシック" pitchFamily="-112" charset="-128"/>
            </a:endParaRPr>
          </a:p>
        </p:txBody>
      </p:sp>
      <p:sp>
        <p:nvSpPr>
          <p:cNvPr id="192516" name="Footer Placeholder 3"/>
          <p:cNvSpPr>
            <a:spLocks noGrp="1"/>
          </p:cNvSpPr>
          <p:nvPr>
            <p:ph type="ftr" sz="quarter" idx="4"/>
          </p:nvPr>
        </p:nvSpPr>
        <p:spPr/>
        <p:txBody>
          <a:bodyPr/>
          <a:lstStyle/>
          <a:p>
            <a:pPr>
              <a:defRPr/>
            </a:pPr>
            <a:endParaRPr lang="en-US" dirty="0" smtClean="0">
              <a:latin typeface="Arial" pitchFamily="34" charset="0"/>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1D341B7D-1530-4528-9D02-2BA45FEFEDDA}" type="slidenum">
              <a:rPr lang="en-US" sz="1200">
                <a:latin typeface="Arial" pitchFamily="34" charset="0"/>
              </a:rPr>
              <a:pPr/>
              <a:t>17</a:t>
            </a:fld>
            <a:endParaRPr lang="en-US" sz="1200" dirty="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dirty="0" smtClean="0">
                <a:latin typeface="Times" charset="0"/>
              </a:rPr>
              <a:t>Refer participants to the Math </a:t>
            </a:r>
            <a:r>
              <a:rPr lang="en-US" i="1" dirty="0" smtClean="0">
                <a:latin typeface="Times" charset="0"/>
              </a:rPr>
              <a:t>Enhanced CT   </a:t>
            </a:r>
            <a:r>
              <a:rPr lang="en-US" i="0" dirty="0" smtClean="0">
                <a:latin typeface="Times" charset="0"/>
              </a:rPr>
              <a:t>7-Element</a:t>
            </a:r>
            <a:r>
              <a:rPr lang="en-US" i="0" baseline="0" dirty="0" smtClean="0">
                <a:latin typeface="Times" charset="0"/>
              </a:rPr>
              <a:t> Framework Guide.</a:t>
            </a:r>
          </a:p>
          <a:p>
            <a:pPr>
              <a:lnSpc>
                <a:spcPct val="90000"/>
              </a:lnSpc>
            </a:pPr>
            <a:endParaRPr lang="en-US" i="0" baseline="0" dirty="0" smtClean="0">
              <a:latin typeface="Times" charset="0"/>
            </a:endParaRPr>
          </a:p>
          <a:p>
            <a:r>
              <a:rPr kumimoji="1" lang="en-US" sz="1200" b="1" u="sng" kern="1200" dirty="0" smtClean="0">
                <a:solidFill>
                  <a:schemeClr val="tx1"/>
                </a:solidFill>
                <a:effectLst/>
                <a:latin typeface="Times New Roman" pitchFamily="-112" charset="0"/>
                <a:ea typeface="ＭＳ Ｐゴシック" pitchFamily="-112" charset="-128"/>
                <a:cs typeface="ＭＳ Ｐゴシック" pitchFamily="-112" charset="-128"/>
              </a:rPr>
              <a:t>Element #3:  Work Through an Embedded Contextual Example</a:t>
            </a:r>
          </a:p>
          <a:p>
            <a:endPar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endParaRP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Occurs the day following administration of the pre-lesson assessment.  </a:t>
            </a: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Intended to include a collaborative activity where students investigate and learn about the math concepts and skills identified in element #1.  This should NOT be a worksheet or questions designed to “assess” – rather, this should be a “learning” experience.  Among many additional engaging scenarios, delivery options may include:  card sorts, station activities, mini-research / share sessions, video or applet investigations.  </a:t>
            </a: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The collaborative activity should showcase the math within the context of the project / career area, setting the “PURPOSE” for learning.</a:t>
            </a: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Generally, homogeneous pairs of students (no more than 3) should investigate the math collaboratively. (These small groups can join with others to share with one another during the plenary discussion phase if desired.)  </a:t>
            </a: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The teacher should take advantage of opportunities for mini-conferencing with student groups (NOT GPSing) as they are engaged in the collaborative activity.</a:t>
            </a:r>
          </a:p>
          <a:p>
            <a:pPr marL="171450" lvl="0" indent="-171450">
              <a:buFont typeface="Arial" pitchFamily="34" charset="0"/>
              <a:buChar char="•"/>
            </a:pPr>
            <a:r>
              <a:rPr kumimoji="1" lang="en-US" sz="1200" kern="1200" dirty="0" smtClean="0">
                <a:solidFill>
                  <a:schemeClr val="tx1"/>
                </a:solidFill>
                <a:effectLst/>
                <a:latin typeface="Times New Roman" pitchFamily="-112" charset="0"/>
                <a:ea typeface="ＭＳ Ｐゴシック" pitchFamily="-112" charset="-128"/>
                <a:cs typeface="ＭＳ Ｐゴシック" pitchFamily="-112" charset="-128"/>
              </a:rPr>
              <a:t>The collaborative activity should be followed by a whole class plenary discussion where the conversation revolves around student generated questions, performance, and/or misunderstandings.</a:t>
            </a:r>
          </a:p>
          <a:p>
            <a:pPr>
              <a:lnSpc>
                <a:spcPct val="90000"/>
              </a:lnSpc>
            </a:pPr>
            <a:endParaRPr lang="en-US" i="1" dirty="0" smtClean="0">
              <a:latin typeface="Times" charset="0"/>
            </a:endParaRPr>
          </a:p>
        </p:txBody>
      </p:sp>
      <p:sp>
        <p:nvSpPr>
          <p:cNvPr id="192516" name="Footer Placeholder 3"/>
          <p:cNvSpPr>
            <a:spLocks noGrp="1"/>
          </p:cNvSpPr>
          <p:nvPr>
            <p:ph type="ftr" sz="quarter" idx="4"/>
          </p:nvPr>
        </p:nvSpPr>
        <p:spPr/>
        <p:txBody>
          <a:bodyPr/>
          <a:lstStyle/>
          <a:p>
            <a:pPr>
              <a:defRPr/>
            </a:pPr>
            <a:endParaRPr lang="en-US" dirty="0" smtClean="0">
              <a:latin typeface="Arial" pitchFamily="34" charset="0"/>
            </a:endParaRPr>
          </a:p>
        </p:txBody>
      </p:sp>
      <p:sp>
        <p:nvSpPr>
          <p:cNvPr id="317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51940" indent="-289208">
              <a:defRPr sz="4000">
                <a:solidFill>
                  <a:schemeClr val="tx1"/>
                </a:solidFill>
                <a:latin typeface="Comic Sans MS" pitchFamily="66" charset="0"/>
                <a:ea typeface="MS PGothic" pitchFamily="34" charset="-128"/>
              </a:defRPr>
            </a:lvl2pPr>
            <a:lvl3pPr marL="1156830" indent="-231366">
              <a:defRPr sz="4000">
                <a:solidFill>
                  <a:schemeClr val="tx1"/>
                </a:solidFill>
                <a:latin typeface="Comic Sans MS" pitchFamily="66" charset="0"/>
                <a:ea typeface="MS PGothic" pitchFamily="34" charset="-128"/>
              </a:defRPr>
            </a:lvl3pPr>
            <a:lvl4pPr marL="1619562" indent="-231366">
              <a:defRPr sz="4000">
                <a:solidFill>
                  <a:schemeClr val="tx1"/>
                </a:solidFill>
                <a:latin typeface="Comic Sans MS" pitchFamily="66" charset="0"/>
                <a:ea typeface="MS PGothic" pitchFamily="34" charset="-128"/>
              </a:defRPr>
            </a:lvl4pPr>
            <a:lvl5pPr marL="2082295" indent="-231366">
              <a:defRPr sz="4000">
                <a:solidFill>
                  <a:schemeClr val="tx1"/>
                </a:solidFill>
                <a:latin typeface="Comic Sans MS" pitchFamily="66" charset="0"/>
                <a:ea typeface="MS PGothic" pitchFamily="34" charset="-128"/>
              </a:defRPr>
            </a:lvl5pPr>
            <a:lvl6pPr marL="2545027" indent="-231366"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3007759" indent="-231366"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70491" indent="-231366"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933223" indent="-231366"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1D341B7D-1530-4528-9D02-2BA45FEFEDDA}" type="slidenum">
              <a:rPr lang="en-US" sz="1200">
                <a:latin typeface="Arial" pitchFamily="34" charset="0"/>
              </a:rPr>
              <a:pPr/>
              <a:t>19</a:t>
            </a:fld>
            <a:endParaRPr lang="en-US" sz="1200"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Slide Number Placeholder 6"/>
          <p:cNvSpPr>
            <a:spLocks noGrp="1"/>
          </p:cNvSpPr>
          <p:nvPr userDrawn="1">
            <p:ph type="sldNum" sz="quarter" idx="4"/>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userDrawn="1">
            <p:ph type="sldNum" sz="quarter" idx="4"/>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457200"/>
            <a:ext cx="2076450" cy="5940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76950" cy="594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6"/>
          <p:cNvSpPr>
            <a:spLocks noGrp="1"/>
          </p:cNvSpPr>
          <p:nvPr userDrawn="1">
            <p:ph type="sldNum" sz="quarter" idx="4"/>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457200"/>
            <a:ext cx="59436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52600" y="2057400"/>
            <a:ext cx="3276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57400"/>
            <a:ext cx="3276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6604405"/>
      </p:ext>
    </p:extLst>
  </p:cSld>
  <p:clrMapOvr>
    <a:masterClrMapping/>
  </p:clrMapOvr>
  <p:transition spd="med">
    <p:pull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E33CF89-0898-4C25-895A-36FEC7A2526C}" type="datetimeFigureOut">
              <a:rPr lang="en-US" smtClean="0"/>
              <a:t>8/16/2013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2CDFF-F204-4395-A6AB-91C8C5A8A7AB}" type="slidenum">
              <a:rPr lang="en-US" smtClean="0"/>
              <a:t>‹#›</a:t>
            </a:fld>
            <a:endParaRPr lang="en-US" dirty="0"/>
          </a:p>
        </p:txBody>
      </p:sp>
    </p:spTree>
    <p:extLst>
      <p:ext uri="{BB962C8B-B14F-4D97-AF65-F5344CB8AC3E}">
        <p14:creationId xmlns:p14="http://schemas.microsoft.com/office/powerpoint/2010/main" val="3616455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3CF89-0898-4C25-895A-36FEC7A2526C}" type="datetimeFigureOut">
              <a:rPr lang="en-US" smtClean="0"/>
              <a:t>8/16/2013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2CDFF-F204-4395-A6AB-91C8C5A8A7AB}" type="slidenum">
              <a:rPr lang="en-US" smtClean="0"/>
              <a:t>‹#›</a:t>
            </a:fld>
            <a:endParaRPr lang="en-US" dirty="0"/>
          </a:p>
        </p:txBody>
      </p:sp>
    </p:spTree>
    <p:extLst>
      <p:ext uri="{BB962C8B-B14F-4D97-AF65-F5344CB8AC3E}">
        <p14:creationId xmlns:p14="http://schemas.microsoft.com/office/powerpoint/2010/main" val="16826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33CF89-0898-4C25-895A-36FEC7A2526C}" type="datetimeFigureOut">
              <a:rPr lang="en-US" smtClean="0"/>
              <a:t>8/16/2013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2CDFF-F204-4395-A6AB-91C8C5A8A7AB}" type="slidenum">
              <a:rPr lang="en-US" smtClean="0"/>
              <a:t>‹#›</a:t>
            </a:fld>
            <a:endParaRPr lang="en-US" dirty="0"/>
          </a:p>
        </p:txBody>
      </p:sp>
    </p:spTree>
    <p:extLst>
      <p:ext uri="{BB962C8B-B14F-4D97-AF65-F5344CB8AC3E}">
        <p14:creationId xmlns:p14="http://schemas.microsoft.com/office/powerpoint/2010/main" val="2598390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E33CF89-0898-4C25-895A-36FEC7A2526C}" type="datetimeFigureOut">
              <a:rPr lang="en-US" smtClean="0"/>
              <a:t>8/16/2013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2CDFF-F204-4395-A6AB-91C8C5A8A7AB}" type="slidenum">
              <a:rPr lang="en-US" smtClean="0"/>
              <a:t>‹#›</a:t>
            </a:fld>
            <a:endParaRPr lang="en-US" dirty="0"/>
          </a:p>
        </p:txBody>
      </p:sp>
    </p:spTree>
    <p:extLst>
      <p:ext uri="{BB962C8B-B14F-4D97-AF65-F5344CB8AC3E}">
        <p14:creationId xmlns:p14="http://schemas.microsoft.com/office/powerpoint/2010/main" val="647022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E33CF89-0898-4C25-895A-36FEC7A2526C}" type="datetimeFigureOut">
              <a:rPr lang="en-US" smtClean="0"/>
              <a:t>8/16/2013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F2CDFF-F204-4395-A6AB-91C8C5A8A7AB}" type="slidenum">
              <a:rPr lang="en-US" smtClean="0"/>
              <a:t>‹#›</a:t>
            </a:fld>
            <a:endParaRPr lang="en-US" dirty="0"/>
          </a:p>
        </p:txBody>
      </p:sp>
    </p:spTree>
    <p:extLst>
      <p:ext uri="{BB962C8B-B14F-4D97-AF65-F5344CB8AC3E}">
        <p14:creationId xmlns:p14="http://schemas.microsoft.com/office/powerpoint/2010/main" val="1942374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33CF89-0898-4C25-895A-36FEC7A2526C}" type="datetimeFigureOut">
              <a:rPr lang="en-US" smtClean="0"/>
              <a:t>8/16/2013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F2CDFF-F204-4395-A6AB-91C8C5A8A7AB}" type="slidenum">
              <a:rPr lang="en-US" smtClean="0"/>
              <a:t>‹#›</a:t>
            </a:fld>
            <a:endParaRPr lang="en-US" dirty="0"/>
          </a:p>
        </p:txBody>
      </p:sp>
    </p:spTree>
    <p:extLst>
      <p:ext uri="{BB962C8B-B14F-4D97-AF65-F5344CB8AC3E}">
        <p14:creationId xmlns:p14="http://schemas.microsoft.com/office/powerpoint/2010/main" val="165207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3CF89-0898-4C25-895A-36FEC7A2526C}" type="datetimeFigureOut">
              <a:rPr lang="en-US" smtClean="0"/>
              <a:t>8/16/2013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F2CDFF-F204-4395-A6AB-91C8C5A8A7AB}" type="slidenum">
              <a:rPr lang="en-US" smtClean="0"/>
              <a:t>‹#›</a:t>
            </a:fld>
            <a:endParaRPr lang="en-US" dirty="0"/>
          </a:p>
        </p:txBody>
      </p:sp>
    </p:spTree>
    <p:extLst>
      <p:ext uri="{BB962C8B-B14F-4D97-AF65-F5344CB8AC3E}">
        <p14:creationId xmlns:p14="http://schemas.microsoft.com/office/powerpoint/2010/main" val="217759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6"/>
          <p:cNvSpPr>
            <a:spLocks noGrp="1"/>
          </p:cNvSpPr>
          <p:nvPr userDrawn="1">
            <p:ph type="sldNum" sz="quarter" idx="4"/>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3CF89-0898-4C25-895A-36FEC7A2526C}" type="datetimeFigureOut">
              <a:rPr lang="en-US" smtClean="0"/>
              <a:t>8/16/2013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2CDFF-F204-4395-A6AB-91C8C5A8A7AB}" type="slidenum">
              <a:rPr lang="en-US" smtClean="0"/>
              <a:t>‹#›</a:t>
            </a:fld>
            <a:endParaRPr lang="en-US" dirty="0"/>
          </a:p>
        </p:txBody>
      </p:sp>
    </p:spTree>
    <p:extLst>
      <p:ext uri="{BB962C8B-B14F-4D97-AF65-F5344CB8AC3E}">
        <p14:creationId xmlns:p14="http://schemas.microsoft.com/office/powerpoint/2010/main" val="63208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33CF89-0898-4C25-895A-36FEC7A2526C}" type="datetimeFigureOut">
              <a:rPr lang="en-US" smtClean="0"/>
              <a:t>8/16/2013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F2CDFF-F204-4395-A6AB-91C8C5A8A7AB}" type="slidenum">
              <a:rPr lang="en-US" smtClean="0"/>
              <a:t>‹#›</a:t>
            </a:fld>
            <a:endParaRPr lang="en-US" dirty="0"/>
          </a:p>
        </p:txBody>
      </p:sp>
    </p:spTree>
    <p:extLst>
      <p:ext uri="{BB962C8B-B14F-4D97-AF65-F5344CB8AC3E}">
        <p14:creationId xmlns:p14="http://schemas.microsoft.com/office/powerpoint/2010/main" val="2591428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3CF89-0898-4C25-895A-36FEC7A2526C}" type="datetimeFigureOut">
              <a:rPr lang="en-US" smtClean="0"/>
              <a:t>8/16/2013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2CDFF-F204-4395-A6AB-91C8C5A8A7AB}" type="slidenum">
              <a:rPr lang="en-US" smtClean="0"/>
              <a:t>‹#›</a:t>
            </a:fld>
            <a:endParaRPr lang="en-US" dirty="0"/>
          </a:p>
        </p:txBody>
      </p:sp>
    </p:spTree>
    <p:extLst>
      <p:ext uri="{BB962C8B-B14F-4D97-AF65-F5344CB8AC3E}">
        <p14:creationId xmlns:p14="http://schemas.microsoft.com/office/powerpoint/2010/main" val="605543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33CF89-0898-4C25-895A-36FEC7A2526C}" type="datetimeFigureOut">
              <a:rPr lang="en-US" smtClean="0"/>
              <a:t>8/16/2013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F2CDFF-F204-4395-A6AB-91C8C5A8A7AB}" type="slidenum">
              <a:rPr lang="en-US" smtClean="0"/>
              <a:t>‹#›</a:t>
            </a:fld>
            <a:endParaRPr lang="en-US" dirty="0"/>
          </a:p>
        </p:txBody>
      </p:sp>
    </p:spTree>
    <p:extLst>
      <p:ext uri="{BB962C8B-B14F-4D97-AF65-F5344CB8AC3E}">
        <p14:creationId xmlns:p14="http://schemas.microsoft.com/office/powerpoint/2010/main" val="248328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6"/>
          <p:cNvSpPr>
            <a:spLocks noGrp="1"/>
          </p:cNvSpPr>
          <p:nvPr userDrawn="1">
            <p:ph type="sldNum" sz="quarter" idx="4"/>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a:spLocks noGrp="1"/>
          </p:cNvSpPr>
          <p:nvPr userDrawn="1">
            <p:ph type="sldNum" sz="quarter" idx="4"/>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6"/>
          <p:cNvSpPr>
            <a:spLocks noGrp="1"/>
          </p:cNvSpPr>
          <p:nvPr userDrawn="1">
            <p:ph type="sldNum" sz="quarter" idx="10"/>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6"/>
          <p:cNvSpPr>
            <a:spLocks noGrp="1"/>
          </p:cNvSpPr>
          <p:nvPr userDrawn="1">
            <p:ph type="sldNum" sz="quarter" idx="4"/>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6"/>
          <p:cNvSpPr>
            <a:spLocks noGrp="1"/>
          </p:cNvSpPr>
          <p:nvPr userDrawn="1">
            <p:ph type="sldNum" sz="quarter" idx="4"/>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9557" y="1273947"/>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457200"/>
            <a:ext cx="5111750" cy="5668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34281"/>
            <a:ext cx="3008313" cy="36918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6"/>
          <p:cNvSpPr>
            <a:spLocks noGrp="1"/>
          </p:cNvSpPr>
          <p:nvPr userDrawn="1">
            <p:ph type="sldNum" sz="quarter" idx="4"/>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6"/>
          <p:cNvSpPr>
            <a:spLocks noGrp="1"/>
          </p:cNvSpPr>
          <p:nvPr userDrawn="1">
            <p:ph type="sldNum" sz="quarter" idx="4"/>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sp>
        <p:nvSpPr>
          <p:cNvPr id="2051" name="Rectangle 4"/>
          <p:cNvSpPr>
            <a:spLocks noChangeArrowheads="1"/>
          </p:cNvSpPr>
          <p:nvPr userDrawn="1"/>
        </p:nvSpPr>
        <p:spPr bwMode="gray">
          <a:xfrm>
            <a:off x="0" y="6477000"/>
            <a:ext cx="9144000" cy="381000"/>
          </a:xfrm>
          <a:prstGeom prst="rect">
            <a:avLst/>
          </a:prstGeom>
          <a:gradFill rotWithShape="1">
            <a:gsLst>
              <a:gs pos="0">
                <a:srgbClr val="800000"/>
              </a:gs>
              <a:gs pos="100000">
                <a:srgbClr val="3B0000"/>
              </a:gs>
            </a:gsLst>
            <a:lin ang="0" scaled="1"/>
          </a:gradFill>
          <a:ln w="9525">
            <a:noFill/>
            <a:miter lim="800000"/>
            <a:headEnd/>
            <a:tailEnd/>
          </a:ln>
        </p:spPr>
        <p:txBody>
          <a:bodyPr wrap="none" anchor="ctr"/>
          <a:lstStyle/>
          <a:p>
            <a:pPr eaLnBrk="1" hangingPunct="1">
              <a:defRPr/>
            </a:pPr>
            <a:endParaRPr lang="en-US" sz="1800" dirty="0">
              <a:latin typeface="Arial" pitchFamily="34" charset="0"/>
            </a:endParaRPr>
          </a:p>
        </p:txBody>
      </p:sp>
      <p:sp>
        <p:nvSpPr>
          <p:cNvPr id="2050" name="Rectangle 3"/>
          <p:cNvSpPr>
            <a:spLocks noChangeArrowheads="1"/>
          </p:cNvSpPr>
          <p:nvPr userDrawn="1"/>
        </p:nvSpPr>
        <p:spPr bwMode="gray">
          <a:xfrm>
            <a:off x="0" y="0"/>
            <a:ext cx="9144000" cy="990600"/>
          </a:xfrm>
          <a:prstGeom prst="rect">
            <a:avLst/>
          </a:prstGeom>
          <a:gradFill rotWithShape="1">
            <a:gsLst>
              <a:gs pos="0">
                <a:srgbClr val="470018"/>
              </a:gs>
              <a:gs pos="100000">
                <a:srgbClr val="990033"/>
              </a:gs>
            </a:gsLst>
            <a:lin ang="0" scaled="1"/>
          </a:gradFill>
          <a:ln w="9525">
            <a:noFill/>
            <a:miter lim="800000"/>
            <a:headEnd/>
            <a:tailEnd/>
          </a:ln>
        </p:spPr>
        <p:txBody>
          <a:bodyPr wrap="none" anchor="ctr"/>
          <a:lstStyle/>
          <a:p>
            <a:pPr eaLnBrk="1" hangingPunct="1">
              <a:defRPr/>
            </a:pPr>
            <a:endParaRPr lang="en-US" sz="1800" dirty="0">
              <a:latin typeface="Arial" pitchFamily="34" charset="0"/>
            </a:endParaRPr>
          </a:p>
        </p:txBody>
      </p:sp>
      <p:sp>
        <p:nvSpPr>
          <p:cNvPr id="2052" name="Rectangle 5"/>
          <p:cNvSpPr>
            <a:spLocks noChangeArrowheads="1"/>
          </p:cNvSpPr>
          <p:nvPr userDrawn="1"/>
        </p:nvSpPr>
        <p:spPr bwMode="gray">
          <a:xfrm>
            <a:off x="8839200" y="228600"/>
            <a:ext cx="304800" cy="6477000"/>
          </a:xfrm>
          <a:prstGeom prst="rect">
            <a:avLst/>
          </a:prstGeom>
          <a:solidFill>
            <a:srgbClr val="990033"/>
          </a:solidFill>
          <a:ln w="9525">
            <a:noFill/>
            <a:miter lim="800000"/>
            <a:headEnd/>
            <a:tailEnd/>
          </a:ln>
        </p:spPr>
        <p:txBody>
          <a:bodyPr wrap="none" anchor="ctr"/>
          <a:lstStyle/>
          <a:p>
            <a:pPr eaLnBrk="1" hangingPunct="1">
              <a:defRPr/>
            </a:pPr>
            <a:endParaRPr lang="en-US" sz="1800" dirty="0">
              <a:latin typeface="Arial" pitchFamily="34" charset="0"/>
            </a:endParaRPr>
          </a:p>
        </p:txBody>
      </p:sp>
      <p:sp>
        <p:nvSpPr>
          <p:cNvPr id="2053" name="Rectangle 6"/>
          <p:cNvSpPr>
            <a:spLocks noChangeArrowheads="1"/>
          </p:cNvSpPr>
          <p:nvPr userDrawn="1"/>
        </p:nvSpPr>
        <p:spPr bwMode="gray">
          <a:xfrm>
            <a:off x="1752600" y="381000"/>
            <a:ext cx="7086600" cy="685800"/>
          </a:xfrm>
          <a:prstGeom prst="rect">
            <a:avLst/>
          </a:prstGeom>
          <a:solidFill>
            <a:schemeClr val="bg1"/>
          </a:solidFill>
          <a:ln w="9525">
            <a:noFill/>
            <a:miter lim="800000"/>
            <a:headEnd/>
            <a:tailEnd/>
          </a:ln>
        </p:spPr>
        <p:txBody>
          <a:bodyPr wrap="none" anchor="ctr"/>
          <a:lstStyle/>
          <a:p>
            <a:pPr eaLnBrk="1" hangingPunct="1">
              <a:defRPr/>
            </a:pPr>
            <a:endParaRPr lang="en-US" sz="1800" dirty="0">
              <a:latin typeface="Arial" pitchFamily="34" charset="0"/>
            </a:endParaRPr>
          </a:p>
        </p:txBody>
      </p:sp>
      <p:sp>
        <p:nvSpPr>
          <p:cNvPr id="2054" name="Rectangle 9"/>
          <p:cNvSpPr>
            <a:spLocks noChangeArrowheads="1"/>
          </p:cNvSpPr>
          <p:nvPr userDrawn="1"/>
        </p:nvSpPr>
        <p:spPr bwMode="gray">
          <a:xfrm>
            <a:off x="0" y="1041400"/>
            <a:ext cx="1752600" cy="152400"/>
          </a:xfrm>
          <a:prstGeom prst="rect">
            <a:avLst/>
          </a:prstGeom>
          <a:solidFill>
            <a:srgbClr val="990033"/>
          </a:solidFill>
          <a:ln w="9525">
            <a:noFill/>
            <a:miter lim="800000"/>
            <a:headEnd/>
            <a:tailEnd/>
          </a:ln>
        </p:spPr>
        <p:txBody>
          <a:bodyPr wrap="none" anchor="ctr"/>
          <a:lstStyle/>
          <a:p>
            <a:pPr eaLnBrk="1" hangingPunct="1">
              <a:defRPr/>
            </a:pPr>
            <a:endParaRPr lang="en-US" sz="1800" dirty="0">
              <a:latin typeface="Arial" pitchFamily="34" charset="0"/>
            </a:endParaRPr>
          </a:p>
        </p:txBody>
      </p:sp>
      <p:sp>
        <p:nvSpPr>
          <p:cNvPr id="812039" name="Rectangle 10"/>
          <p:cNvSpPr>
            <a:spLocks noGrp="1" noChangeArrowheads="1"/>
          </p:cNvSpPr>
          <p:nvPr>
            <p:ph type="title"/>
          </p:nvPr>
        </p:nvSpPr>
        <p:spPr bwMode="auto">
          <a:xfrm>
            <a:off x="1905000" y="457200"/>
            <a:ext cx="68580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8" name="Rectangle 11"/>
          <p:cNvSpPr>
            <a:spLocks noGrp="1" noChangeArrowheads="1"/>
          </p:cNvSpPr>
          <p:nvPr>
            <p:ph type="body" idx="1"/>
          </p:nvPr>
        </p:nvSpPr>
        <p:spPr bwMode="auto">
          <a:xfrm>
            <a:off x="457200" y="13716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058" name="Text Box 14"/>
          <p:cNvSpPr txBox="1">
            <a:spLocks noChangeArrowheads="1"/>
          </p:cNvSpPr>
          <p:nvPr/>
        </p:nvSpPr>
        <p:spPr bwMode="white">
          <a:xfrm>
            <a:off x="228600" y="2743200"/>
            <a:ext cx="1157288" cy="733425"/>
          </a:xfrm>
          <a:prstGeom prst="rect">
            <a:avLst/>
          </a:prstGeom>
          <a:noFill/>
          <a:ln>
            <a:noFill/>
          </a:ln>
          <a:extLst/>
        </p:spPr>
        <p:txBody>
          <a:bodyPr wrap="none">
            <a:spAutoFit/>
          </a:bodyPr>
          <a:lstStyle>
            <a:lvl1pPr>
              <a:defRPr sz="2800">
                <a:solidFill>
                  <a:schemeClr val="tx1"/>
                </a:solidFill>
                <a:latin typeface="AGaramond Semibold" charset="0"/>
                <a:ea typeface="ＭＳ Ｐゴシック" pitchFamily="34" charset="-128"/>
              </a:defRPr>
            </a:lvl1pPr>
            <a:lvl2pPr marL="742950" indent="-285750">
              <a:defRPr sz="2800">
                <a:solidFill>
                  <a:schemeClr val="tx1"/>
                </a:solidFill>
                <a:latin typeface="AGaramond Semibold" charset="0"/>
                <a:ea typeface="ＭＳ Ｐゴシック" pitchFamily="34" charset="-128"/>
              </a:defRPr>
            </a:lvl2pPr>
            <a:lvl3pPr marL="1143000" indent="-228600">
              <a:defRPr sz="2800">
                <a:solidFill>
                  <a:schemeClr val="tx1"/>
                </a:solidFill>
                <a:latin typeface="AGaramond Semibold" charset="0"/>
                <a:ea typeface="ＭＳ Ｐゴシック" pitchFamily="34" charset="-128"/>
              </a:defRPr>
            </a:lvl3pPr>
            <a:lvl4pPr marL="1600200" indent="-228600">
              <a:defRPr sz="2800">
                <a:solidFill>
                  <a:schemeClr val="tx1"/>
                </a:solidFill>
                <a:latin typeface="AGaramond Semibold" charset="0"/>
                <a:ea typeface="ＭＳ Ｐゴシック" pitchFamily="34" charset="-128"/>
              </a:defRPr>
            </a:lvl4pPr>
            <a:lvl5pPr marL="2057400" indent="-228600">
              <a:defRPr sz="2800">
                <a:solidFill>
                  <a:schemeClr val="tx1"/>
                </a:solidFill>
                <a:latin typeface="AGaramond Semibold" charset="0"/>
                <a:ea typeface="ＭＳ Ｐゴシック" pitchFamily="34" charset="-128"/>
              </a:defRPr>
            </a:lvl5pPr>
            <a:lvl6pPr marL="2514600" indent="-228600" eaLnBrk="0" fontAlgn="base" hangingPunct="0">
              <a:spcBef>
                <a:spcPct val="0"/>
              </a:spcBef>
              <a:spcAft>
                <a:spcPct val="0"/>
              </a:spcAft>
              <a:defRPr sz="2800">
                <a:solidFill>
                  <a:schemeClr val="tx1"/>
                </a:solidFill>
                <a:latin typeface="AGaramond Semibold" charset="0"/>
                <a:ea typeface="ＭＳ Ｐゴシック" pitchFamily="34" charset="-128"/>
              </a:defRPr>
            </a:lvl6pPr>
            <a:lvl7pPr marL="2971800" indent="-228600" eaLnBrk="0" fontAlgn="base" hangingPunct="0">
              <a:spcBef>
                <a:spcPct val="0"/>
              </a:spcBef>
              <a:spcAft>
                <a:spcPct val="0"/>
              </a:spcAft>
              <a:defRPr sz="2800">
                <a:solidFill>
                  <a:schemeClr val="tx1"/>
                </a:solidFill>
                <a:latin typeface="AGaramond Semibold" charset="0"/>
                <a:ea typeface="ＭＳ Ｐゴシック" pitchFamily="34" charset="-128"/>
              </a:defRPr>
            </a:lvl7pPr>
            <a:lvl8pPr marL="3429000" indent="-228600" eaLnBrk="0" fontAlgn="base" hangingPunct="0">
              <a:spcBef>
                <a:spcPct val="0"/>
              </a:spcBef>
              <a:spcAft>
                <a:spcPct val="0"/>
              </a:spcAft>
              <a:defRPr sz="2800">
                <a:solidFill>
                  <a:schemeClr val="tx1"/>
                </a:solidFill>
                <a:latin typeface="AGaramond Semibold" charset="0"/>
                <a:ea typeface="ＭＳ Ｐゴシック" pitchFamily="34" charset="-128"/>
              </a:defRPr>
            </a:lvl8pPr>
            <a:lvl9pPr marL="3886200" indent="-228600" eaLnBrk="0" fontAlgn="base" hangingPunct="0">
              <a:spcBef>
                <a:spcPct val="0"/>
              </a:spcBef>
              <a:spcAft>
                <a:spcPct val="0"/>
              </a:spcAft>
              <a:defRPr sz="2800">
                <a:solidFill>
                  <a:schemeClr val="tx1"/>
                </a:solidFill>
                <a:latin typeface="AGaramond Semibold" charset="0"/>
                <a:ea typeface="ＭＳ Ｐゴシック" pitchFamily="34" charset="-128"/>
              </a:defRPr>
            </a:lvl9pPr>
          </a:lstStyle>
          <a:p>
            <a:pPr eaLnBrk="1" hangingPunct="1">
              <a:defRPr/>
            </a:pPr>
            <a:r>
              <a:rPr lang="en-US" sz="1600" b="1" dirty="0" smtClean="0">
                <a:solidFill>
                  <a:schemeClr val="bg1"/>
                </a:solidFill>
                <a:latin typeface="Arial" pitchFamily="34" charset="0"/>
              </a:rPr>
              <a:t>Company</a:t>
            </a:r>
          </a:p>
          <a:p>
            <a:pPr eaLnBrk="1" hangingPunct="1">
              <a:defRPr/>
            </a:pPr>
            <a:r>
              <a:rPr lang="en-US" sz="2600" b="1" dirty="0" smtClean="0">
                <a:solidFill>
                  <a:schemeClr val="bg1"/>
                </a:solidFill>
                <a:latin typeface="Arial" pitchFamily="34" charset="0"/>
              </a:rPr>
              <a:t>LOGO</a:t>
            </a:r>
          </a:p>
        </p:txBody>
      </p:sp>
      <p:pic>
        <p:nvPicPr>
          <p:cNvPr id="15371" name="Picture 16"/>
          <p:cNvPicPr>
            <a:picLocks noChangeAspect="1" noChangeArrowheads="1"/>
          </p:cNvPicPr>
          <p:nvPr/>
        </p:nvPicPr>
        <p:blipFill>
          <a:blip r:embed="rId14"/>
          <a:srcRect/>
          <a:stretch>
            <a:fillRect/>
          </a:stretch>
        </p:blipFill>
        <p:spPr bwMode="auto">
          <a:xfrm>
            <a:off x="228600" y="381000"/>
            <a:ext cx="1371600" cy="476250"/>
          </a:xfrm>
          <a:prstGeom prst="rect">
            <a:avLst/>
          </a:prstGeom>
          <a:noFill/>
          <a:ln w="9525">
            <a:noFill/>
            <a:miter lim="800000"/>
            <a:headEnd/>
            <a:tailEnd/>
          </a:ln>
        </p:spPr>
      </p:pic>
      <p:sp>
        <p:nvSpPr>
          <p:cNvPr id="12" name="Slide Number Placeholder 6"/>
          <p:cNvSpPr>
            <a:spLocks noGrp="1"/>
          </p:cNvSpPr>
          <p:nvPr userDrawn="1">
            <p:ph type="sldNum" sz="quarter" idx="4"/>
          </p:nvPr>
        </p:nvSpPr>
        <p:spPr>
          <a:xfrm>
            <a:off x="8242300" y="6521450"/>
            <a:ext cx="901700" cy="336550"/>
          </a:xfrm>
          <a:prstGeom prst="rect">
            <a:avLst/>
          </a:prstGeom>
        </p:spPr>
        <p:txBody>
          <a:bodyPr/>
          <a:lstStyle>
            <a:lvl1pPr algn="r">
              <a:defRPr sz="1400">
                <a:solidFill>
                  <a:schemeClr val="bg1"/>
                </a:solidFill>
              </a:defRPr>
            </a:lvl1pPr>
          </a:lstStyle>
          <a:p>
            <a:pPr>
              <a:defRPr/>
            </a:pPr>
            <a:fld id="{7A95ACAB-B43E-4AA3-84F6-7F6430A2A7F7}"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93" r:id="rId12"/>
  </p:sldLayoutIdLst>
  <p:transition>
    <p:fade thruBlk="1"/>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990033"/>
          </a:solidFill>
          <a:effectLst>
            <a:outerShdw blurRad="38100" dist="38100" dir="2700000" algn="tl">
              <a:srgbClr val="DDDDDD"/>
            </a:outerShdw>
          </a:effectLst>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sz="3600" b="1">
          <a:solidFill>
            <a:srgbClr val="990033"/>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l" rtl="0" eaLnBrk="0" fontAlgn="base" hangingPunct="0">
        <a:spcBef>
          <a:spcPct val="0"/>
        </a:spcBef>
        <a:spcAft>
          <a:spcPct val="0"/>
        </a:spcAft>
        <a:defRPr sz="3600" b="1">
          <a:solidFill>
            <a:srgbClr val="990033"/>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l" rtl="0" eaLnBrk="0" fontAlgn="base" hangingPunct="0">
        <a:spcBef>
          <a:spcPct val="0"/>
        </a:spcBef>
        <a:spcAft>
          <a:spcPct val="0"/>
        </a:spcAft>
        <a:defRPr sz="3600" b="1">
          <a:solidFill>
            <a:srgbClr val="990033"/>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l" rtl="0" eaLnBrk="0" fontAlgn="base" hangingPunct="0">
        <a:spcBef>
          <a:spcPct val="0"/>
        </a:spcBef>
        <a:spcAft>
          <a:spcPct val="0"/>
        </a:spcAft>
        <a:defRPr sz="3600" b="1">
          <a:solidFill>
            <a:srgbClr val="990033"/>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sz="3600" b="1">
          <a:solidFill>
            <a:srgbClr val="990033"/>
          </a:solidFill>
          <a:effectLst>
            <a:outerShdw blurRad="38100" dist="38100" dir="2700000" algn="tl">
              <a:srgbClr val="DDDDDD"/>
            </a:outerShdw>
          </a:effectLst>
          <a:latin typeface="Arial" pitchFamily="-112" charset="0"/>
        </a:defRPr>
      </a:lvl6pPr>
      <a:lvl7pPr marL="914400" algn="l" rtl="0" eaLnBrk="0" fontAlgn="base" hangingPunct="0">
        <a:spcBef>
          <a:spcPct val="0"/>
        </a:spcBef>
        <a:spcAft>
          <a:spcPct val="0"/>
        </a:spcAft>
        <a:defRPr sz="3600" b="1">
          <a:solidFill>
            <a:srgbClr val="990033"/>
          </a:solidFill>
          <a:effectLst>
            <a:outerShdw blurRad="38100" dist="38100" dir="2700000" algn="tl">
              <a:srgbClr val="DDDDDD"/>
            </a:outerShdw>
          </a:effectLst>
          <a:latin typeface="Arial" pitchFamily="-112" charset="0"/>
        </a:defRPr>
      </a:lvl7pPr>
      <a:lvl8pPr marL="1371600" algn="l" rtl="0" eaLnBrk="0" fontAlgn="base" hangingPunct="0">
        <a:spcBef>
          <a:spcPct val="0"/>
        </a:spcBef>
        <a:spcAft>
          <a:spcPct val="0"/>
        </a:spcAft>
        <a:defRPr sz="3600" b="1">
          <a:solidFill>
            <a:srgbClr val="990033"/>
          </a:solidFill>
          <a:effectLst>
            <a:outerShdw blurRad="38100" dist="38100" dir="2700000" algn="tl">
              <a:srgbClr val="DDDDDD"/>
            </a:outerShdw>
          </a:effectLst>
          <a:latin typeface="Arial" pitchFamily="-112" charset="0"/>
        </a:defRPr>
      </a:lvl8pPr>
      <a:lvl9pPr marL="1828800" algn="l" rtl="0" eaLnBrk="0" fontAlgn="base" hangingPunct="0">
        <a:spcBef>
          <a:spcPct val="0"/>
        </a:spcBef>
        <a:spcAft>
          <a:spcPct val="0"/>
        </a:spcAft>
        <a:defRPr sz="3600" b="1">
          <a:solidFill>
            <a:srgbClr val="990033"/>
          </a:solidFill>
          <a:effectLst>
            <a:outerShdw blurRad="38100" dist="38100" dir="2700000" algn="tl">
              <a:srgbClr val="DDDDDD"/>
            </a:outerShdw>
          </a:effectLst>
          <a:latin typeface="Arial" pitchFamily="-112"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rgbClr val="000066"/>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SzPct val="50000"/>
        <a:buFont typeface="Wingdings 2" pitchFamily="18" charset="2"/>
        <a:buChar char=""/>
        <a:defRPr sz="2800">
          <a:solidFill>
            <a:srgbClr val="000066"/>
          </a:solidFill>
          <a:latin typeface="+mn-lt"/>
          <a:ea typeface="ＭＳ Ｐゴシック" pitchFamily="-112" charset="-128"/>
        </a:defRPr>
      </a:lvl2pPr>
      <a:lvl3pPr marL="1143000" indent="-228600" algn="l" rtl="0" eaLnBrk="0" fontAlgn="base" hangingPunct="0">
        <a:spcBef>
          <a:spcPct val="20000"/>
        </a:spcBef>
        <a:spcAft>
          <a:spcPct val="0"/>
        </a:spcAft>
        <a:buFont typeface="Wingdings" pitchFamily="2" charset="2"/>
        <a:buChar char="§"/>
        <a:defRPr sz="2400">
          <a:solidFill>
            <a:srgbClr val="000066"/>
          </a:solidFill>
          <a:latin typeface="+mn-lt"/>
          <a:ea typeface="ＭＳ Ｐゴシック" pitchFamily="-112" charset="-128"/>
        </a:defRPr>
      </a:lvl3pPr>
      <a:lvl4pPr marL="1600200" indent="-228600" algn="l" rtl="0" eaLnBrk="0" fontAlgn="base" hangingPunct="0">
        <a:spcBef>
          <a:spcPct val="20000"/>
        </a:spcBef>
        <a:spcAft>
          <a:spcPct val="0"/>
        </a:spcAft>
        <a:buSzPct val="60000"/>
        <a:buFont typeface="Wingdings 2" pitchFamily="18" charset="2"/>
        <a:buChar char=""/>
        <a:defRPr sz="2000">
          <a:solidFill>
            <a:srgbClr val="000066"/>
          </a:solidFill>
          <a:latin typeface="+mn-lt"/>
          <a:ea typeface="ＭＳ Ｐゴシック" pitchFamily="-112" charset="-128"/>
        </a:defRPr>
      </a:lvl4pPr>
      <a:lvl5pPr marL="2057400" indent="-228600" algn="l" rtl="0" eaLnBrk="0" fontAlgn="base" hangingPunct="0">
        <a:spcBef>
          <a:spcPct val="20000"/>
        </a:spcBef>
        <a:spcAft>
          <a:spcPct val="0"/>
        </a:spcAft>
        <a:buFont typeface="Wingdings" pitchFamily="2" charset="2"/>
        <a:buChar char="§"/>
        <a:defRPr sz="2000">
          <a:solidFill>
            <a:srgbClr val="000066"/>
          </a:solidFill>
          <a:latin typeface="+mn-lt"/>
          <a:ea typeface="ＭＳ Ｐゴシック" pitchFamily="-112" charset="-128"/>
        </a:defRPr>
      </a:lvl5pPr>
      <a:lvl6pPr marL="2514600" indent="-228600" algn="l" rtl="0" eaLnBrk="0" fontAlgn="base" hangingPunct="0">
        <a:spcBef>
          <a:spcPct val="20000"/>
        </a:spcBef>
        <a:spcAft>
          <a:spcPct val="0"/>
        </a:spcAft>
        <a:buFont typeface="Wingdings" pitchFamily="-112" charset="2"/>
        <a:buChar char="§"/>
        <a:defRPr sz="2000">
          <a:solidFill>
            <a:srgbClr val="000066"/>
          </a:solidFill>
          <a:latin typeface="+mn-lt"/>
          <a:ea typeface="ＭＳ Ｐゴシック" pitchFamily="-112" charset="-128"/>
        </a:defRPr>
      </a:lvl6pPr>
      <a:lvl7pPr marL="2971800" indent="-228600" algn="l" rtl="0" eaLnBrk="0" fontAlgn="base" hangingPunct="0">
        <a:spcBef>
          <a:spcPct val="20000"/>
        </a:spcBef>
        <a:spcAft>
          <a:spcPct val="0"/>
        </a:spcAft>
        <a:buFont typeface="Wingdings" pitchFamily="-112" charset="2"/>
        <a:buChar char="§"/>
        <a:defRPr sz="2000">
          <a:solidFill>
            <a:srgbClr val="000066"/>
          </a:solidFill>
          <a:latin typeface="+mn-lt"/>
          <a:ea typeface="ＭＳ Ｐゴシック" pitchFamily="-112" charset="-128"/>
        </a:defRPr>
      </a:lvl7pPr>
      <a:lvl8pPr marL="3429000" indent="-228600" algn="l" rtl="0" eaLnBrk="0" fontAlgn="base" hangingPunct="0">
        <a:spcBef>
          <a:spcPct val="20000"/>
        </a:spcBef>
        <a:spcAft>
          <a:spcPct val="0"/>
        </a:spcAft>
        <a:buFont typeface="Wingdings" pitchFamily="-112" charset="2"/>
        <a:buChar char="§"/>
        <a:defRPr sz="2000">
          <a:solidFill>
            <a:srgbClr val="000066"/>
          </a:solidFill>
          <a:latin typeface="+mn-lt"/>
          <a:ea typeface="ＭＳ Ｐゴシック" pitchFamily="-112" charset="-128"/>
        </a:defRPr>
      </a:lvl8pPr>
      <a:lvl9pPr marL="3886200" indent="-228600" algn="l" rtl="0" eaLnBrk="0" fontAlgn="base" hangingPunct="0">
        <a:spcBef>
          <a:spcPct val="20000"/>
        </a:spcBef>
        <a:spcAft>
          <a:spcPct val="0"/>
        </a:spcAft>
        <a:buFont typeface="Wingdings" pitchFamily="-112" charset="2"/>
        <a:buChar char="§"/>
        <a:defRPr sz="2000">
          <a:solidFill>
            <a:srgbClr val="000066"/>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3CF89-0898-4C25-895A-36FEC7A2526C}" type="datetimeFigureOut">
              <a:rPr lang="en-US" smtClean="0"/>
              <a:t>8/16/2013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F2CDFF-F204-4395-A6AB-91C8C5A8A7AB}" type="slidenum">
              <a:rPr lang="en-US" smtClean="0"/>
              <a:t>‹#›</a:t>
            </a:fld>
            <a:endParaRPr lang="en-US" dirty="0"/>
          </a:p>
        </p:txBody>
      </p:sp>
    </p:spTree>
    <p:extLst>
      <p:ext uri="{BB962C8B-B14F-4D97-AF65-F5344CB8AC3E}">
        <p14:creationId xmlns:p14="http://schemas.microsoft.com/office/powerpoint/2010/main" val="301529148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437" y="679622"/>
            <a:ext cx="6858000" cy="533400"/>
          </a:xfrm>
        </p:spPr>
        <p:txBody>
          <a:bodyPr/>
          <a:lstStyle/>
          <a:p>
            <a:r>
              <a:rPr lang="en-US" dirty="0" smtClean="0"/>
              <a:t>Embedding Mathematics into </a:t>
            </a:r>
            <a:r>
              <a:rPr lang="en-US" i="1" dirty="0" smtClean="0"/>
              <a:t>Advanced Careers</a:t>
            </a:r>
            <a:endParaRPr lang="en-US" i="1" dirty="0"/>
          </a:p>
        </p:txBody>
      </p:sp>
      <p:sp>
        <p:nvSpPr>
          <p:cNvPr id="3" name="Slide Number Placeholder 2"/>
          <p:cNvSpPr>
            <a:spLocks noGrp="1"/>
          </p:cNvSpPr>
          <p:nvPr>
            <p:ph type="sldNum" sz="quarter" idx="4"/>
          </p:nvPr>
        </p:nvSpPr>
        <p:spPr/>
        <p:txBody>
          <a:bodyPr/>
          <a:lstStyle/>
          <a:p>
            <a:pPr>
              <a:defRPr/>
            </a:pPr>
            <a:fld id="{7A95ACAB-B43E-4AA3-84F6-7F6430A2A7F7}" type="slidenum">
              <a:rPr lang="en-US" smtClean="0"/>
              <a:pPr>
                <a:defRPr/>
              </a:pPr>
              <a:t>1</a:t>
            </a:fld>
            <a:endParaRPr lang="en-US" dirty="0"/>
          </a:p>
        </p:txBody>
      </p:sp>
      <p:sp>
        <p:nvSpPr>
          <p:cNvPr id="4" name="TextBox 3"/>
          <p:cNvSpPr txBox="1"/>
          <p:nvPr/>
        </p:nvSpPr>
        <p:spPr>
          <a:xfrm>
            <a:off x="227098" y="1731388"/>
            <a:ext cx="4707925" cy="2246769"/>
          </a:xfrm>
          <a:prstGeom prst="rect">
            <a:avLst/>
          </a:prstGeom>
          <a:noFill/>
        </p:spPr>
        <p:txBody>
          <a:bodyPr wrap="square" rtlCol="0">
            <a:spAutoFit/>
          </a:bodyPr>
          <a:lstStyle/>
          <a:p>
            <a:pPr algn="ctr"/>
            <a:r>
              <a:rPr lang="en-US" dirty="0" smtClean="0"/>
              <a:t>New Jersey Entrepreneurship</a:t>
            </a:r>
          </a:p>
          <a:p>
            <a:pPr algn="ctr"/>
            <a:r>
              <a:rPr lang="en-US" dirty="0" smtClean="0"/>
              <a:t>Summer Teacher Training Institute</a:t>
            </a:r>
          </a:p>
          <a:p>
            <a:pPr algn="ctr"/>
            <a:r>
              <a:rPr lang="en-US" dirty="0" smtClean="0"/>
              <a:t>July 31, 2013</a:t>
            </a:r>
            <a:endParaRPr lang="en-US" dirty="0"/>
          </a:p>
        </p:txBody>
      </p:sp>
      <p:pic>
        <p:nvPicPr>
          <p:cNvPr id="6" name="Picture 5" descr="Kenna Barger.JPG"/>
          <p:cNvPicPr/>
          <p:nvPr/>
        </p:nvPicPr>
        <p:blipFill>
          <a:blip r:embed="rId2">
            <a:extLst>
              <a:ext uri="{28A0092B-C50C-407E-A947-70E740481C1C}">
                <a14:useLocalDpi xmlns:a14="http://schemas.microsoft.com/office/drawing/2010/main" val="0"/>
              </a:ext>
            </a:extLst>
          </a:blip>
          <a:srcRect/>
          <a:stretch>
            <a:fillRect/>
          </a:stretch>
        </p:blipFill>
        <p:spPr bwMode="auto">
          <a:xfrm>
            <a:off x="4935023" y="1731388"/>
            <a:ext cx="3425825" cy="4556760"/>
          </a:xfrm>
          <a:prstGeom prst="rect">
            <a:avLst/>
          </a:prstGeom>
          <a:noFill/>
          <a:ln>
            <a:noFill/>
          </a:ln>
          <a:extLst/>
        </p:spPr>
      </p:pic>
      <p:sp>
        <p:nvSpPr>
          <p:cNvPr id="7" name="TextBox 6"/>
          <p:cNvSpPr txBox="1"/>
          <p:nvPr/>
        </p:nvSpPr>
        <p:spPr>
          <a:xfrm>
            <a:off x="691978" y="4559643"/>
            <a:ext cx="3744098" cy="954107"/>
          </a:xfrm>
          <a:prstGeom prst="rect">
            <a:avLst/>
          </a:prstGeom>
          <a:noFill/>
        </p:spPr>
        <p:txBody>
          <a:bodyPr wrap="square" rtlCol="0">
            <a:spAutoFit/>
          </a:bodyPr>
          <a:lstStyle/>
          <a:p>
            <a:pPr algn="ctr"/>
            <a:r>
              <a:rPr lang="en-US" i="1" dirty="0" smtClean="0">
                <a:solidFill>
                  <a:srgbClr val="A50021"/>
                </a:solidFill>
                <a:latin typeface="+mn-lt"/>
              </a:rPr>
              <a:t>Facilitator:  </a:t>
            </a:r>
          </a:p>
          <a:p>
            <a:pPr algn="ctr"/>
            <a:r>
              <a:rPr lang="en-US" i="1" dirty="0" smtClean="0">
                <a:solidFill>
                  <a:srgbClr val="A50021"/>
                </a:solidFill>
                <a:latin typeface="+mn-lt"/>
              </a:rPr>
              <a:t>Kenna Barger</a:t>
            </a:r>
          </a:p>
        </p:txBody>
      </p:sp>
    </p:spTree>
    <p:extLst>
      <p:ext uri="{BB962C8B-B14F-4D97-AF65-F5344CB8AC3E}">
        <p14:creationId xmlns:p14="http://schemas.microsoft.com/office/powerpoint/2010/main" val="3144279892"/>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7A95ACAB-B43E-4AA3-84F6-7F6430A2A7F7}" type="slidenum">
              <a:rPr lang="en-US" smtClean="0"/>
              <a:pPr>
                <a:defRPr/>
              </a:pPr>
              <a:t>10</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233" y="-160637"/>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4136885"/>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ksinfo.com/clipart/signssymbols/idea-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0"/>
            <a:ext cx="19462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3"/>
          <p:cNvSpPr txBox="1">
            <a:spLocks noChangeArrowheads="1"/>
          </p:cNvSpPr>
          <p:nvPr/>
        </p:nvSpPr>
        <p:spPr bwMode="auto">
          <a:xfrm>
            <a:off x="2403475" y="493583"/>
            <a:ext cx="49333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Comic Sans MS" pitchFamily="66" charset="0"/>
                <a:ea typeface="MS PGothic" pitchFamily="34" charset="-128"/>
              </a:defRPr>
            </a:lvl1pPr>
            <a:lvl2pPr marL="742950" indent="-285750">
              <a:defRPr sz="4000">
                <a:solidFill>
                  <a:schemeClr val="tx1"/>
                </a:solidFill>
                <a:latin typeface="Comic Sans MS" pitchFamily="66" charset="0"/>
                <a:ea typeface="MS PGothic" pitchFamily="34" charset="-128"/>
              </a:defRPr>
            </a:lvl2pPr>
            <a:lvl3pPr marL="1143000" indent="-228600">
              <a:defRPr sz="4000">
                <a:solidFill>
                  <a:schemeClr val="tx1"/>
                </a:solidFill>
                <a:latin typeface="Comic Sans MS" pitchFamily="66" charset="0"/>
                <a:ea typeface="MS PGothic" pitchFamily="34" charset="-128"/>
              </a:defRPr>
            </a:lvl3pPr>
            <a:lvl4pPr marL="1600200" indent="-228600">
              <a:defRPr sz="4000">
                <a:solidFill>
                  <a:schemeClr val="tx1"/>
                </a:solidFill>
                <a:latin typeface="Comic Sans MS" pitchFamily="66" charset="0"/>
                <a:ea typeface="MS PGothic" pitchFamily="34" charset="-128"/>
              </a:defRPr>
            </a:lvl4pPr>
            <a:lvl5pPr marL="2057400" indent="-228600">
              <a:defRPr sz="40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pPr algn="ctr"/>
            <a:r>
              <a:rPr lang="en-US" sz="3200" b="1" dirty="0">
                <a:solidFill>
                  <a:srgbClr val="A50021"/>
                </a:solidFill>
                <a:latin typeface="Times New Roman" pitchFamily="18" charset="0"/>
                <a:cs typeface="Times New Roman" pitchFamily="18" charset="0"/>
              </a:rPr>
              <a:t>The BIG IDEA of Formative Assessment</a:t>
            </a:r>
          </a:p>
        </p:txBody>
      </p:sp>
      <p:sp>
        <p:nvSpPr>
          <p:cNvPr id="7172" name="TextBox 4"/>
          <p:cNvSpPr txBox="1">
            <a:spLocks noChangeArrowheads="1"/>
          </p:cNvSpPr>
          <p:nvPr/>
        </p:nvSpPr>
        <p:spPr bwMode="auto">
          <a:xfrm>
            <a:off x="0" y="1886396"/>
            <a:ext cx="914400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omic Sans MS" pitchFamily="66" charset="0"/>
                <a:ea typeface="MS PGothic" pitchFamily="34" charset="-128"/>
              </a:defRPr>
            </a:lvl1pPr>
            <a:lvl2pPr marL="742950" indent="-285750">
              <a:defRPr sz="4000">
                <a:solidFill>
                  <a:schemeClr val="tx1"/>
                </a:solidFill>
                <a:latin typeface="Comic Sans MS" pitchFamily="66" charset="0"/>
                <a:ea typeface="MS PGothic" pitchFamily="34" charset="-128"/>
              </a:defRPr>
            </a:lvl2pPr>
            <a:lvl3pPr marL="1143000" indent="-228600">
              <a:defRPr sz="4000">
                <a:solidFill>
                  <a:schemeClr val="tx1"/>
                </a:solidFill>
                <a:latin typeface="Comic Sans MS" pitchFamily="66" charset="0"/>
                <a:ea typeface="MS PGothic" pitchFamily="34" charset="-128"/>
              </a:defRPr>
            </a:lvl3pPr>
            <a:lvl4pPr marL="1600200" indent="-228600">
              <a:defRPr sz="4000">
                <a:solidFill>
                  <a:schemeClr val="tx1"/>
                </a:solidFill>
                <a:latin typeface="Comic Sans MS" pitchFamily="66" charset="0"/>
                <a:ea typeface="MS PGothic" pitchFamily="34" charset="-128"/>
              </a:defRPr>
            </a:lvl4pPr>
            <a:lvl5pPr marL="2057400" indent="-228600">
              <a:defRPr sz="40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pPr>
              <a:spcAft>
                <a:spcPts val="2400"/>
              </a:spcAft>
              <a:buClr>
                <a:srgbClr val="FF0000"/>
              </a:buClr>
            </a:pPr>
            <a:r>
              <a:rPr lang="en-US" sz="2400" b="1" dirty="0">
                <a:solidFill>
                  <a:srgbClr val="00005D"/>
                </a:solidFill>
                <a:latin typeface="Times New Roman" pitchFamily="18" charset="0"/>
                <a:cs typeface="Times New Roman" pitchFamily="18" charset="0"/>
              </a:rPr>
              <a:t>Students and teachers</a:t>
            </a:r>
          </a:p>
          <a:p>
            <a:pPr>
              <a:spcAft>
                <a:spcPts val="2400"/>
              </a:spcAft>
              <a:buClr>
                <a:srgbClr val="FF0000"/>
              </a:buClr>
            </a:pPr>
            <a:r>
              <a:rPr lang="en-US" sz="2400" b="1" dirty="0">
                <a:solidFill>
                  <a:srgbClr val="00005D"/>
                </a:solidFill>
                <a:latin typeface="Times New Roman" pitchFamily="18" charset="0"/>
                <a:cs typeface="Times New Roman" pitchFamily="18" charset="0"/>
              </a:rPr>
              <a:t>	Using evidence of learning</a:t>
            </a:r>
          </a:p>
          <a:p>
            <a:pPr>
              <a:spcAft>
                <a:spcPts val="2400"/>
              </a:spcAft>
              <a:buClr>
                <a:srgbClr val="FF0000"/>
              </a:buClr>
            </a:pPr>
            <a:r>
              <a:rPr lang="en-US" sz="2400" b="1" dirty="0">
                <a:solidFill>
                  <a:srgbClr val="00005D"/>
                </a:solidFill>
                <a:latin typeface="Times New Roman" pitchFamily="18" charset="0"/>
                <a:cs typeface="Times New Roman" pitchFamily="18" charset="0"/>
              </a:rPr>
              <a:t>		To adapt teaching and learning</a:t>
            </a:r>
          </a:p>
          <a:p>
            <a:pPr>
              <a:spcAft>
                <a:spcPts val="2400"/>
              </a:spcAft>
              <a:buClr>
                <a:srgbClr val="FF0000"/>
              </a:buClr>
            </a:pPr>
            <a:r>
              <a:rPr lang="en-US" sz="2400" b="1" dirty="0">
                <a:solidFill>
                  <a:srgbClr val="00005D"/>
                </a:solidFill>
                <a:latin typeface="Times New Roman" pitchFamily="18" charset="0"/>
                <a:cs typeface="Times New Roman" pitchFamily="18" charset="0"/>
              </a:rPr>
              <a:t>			To meet immediate learning needs</a:t>
            </a:r>
          </a:p>
          <a:p>
            <a:pPr>
              <a:spcAft>
                <a:spcPts val="2400"/>
              </a:spcAft>
              <a:buClr>
                <a:srgbClr val="FF0000"/>
              </a:buClr>
            </a:pPr>
            <a:r>
              <a:rPr lang="en-US" sz="2400" b="1" dirty="0">
                <a:solidFill>
                  <a:srgbClr val="00005D"/>
                </a:solidFill>
                <a:latin typeface="Times New Roman" pitchFamily="18" charset="0"/>
                <a:cs typeface="Times New Roman" pitchFamily="18" charset="0"/>
              </a:rPr>
              <a:t>				Minute-to-minute and day-by-day</a:t>
            </a:r>
          </a:p>
          <a:p>
            <a:pPr>
              <a:spcAft>
                <a:spcPts val="2400"/>
              </a:spcAft>
              <a:buClr>
                <a:srgbClr val="FF0000"/>
              </a:buClr>
            </a:pPr>
            <a:r>
              <a:rPr lang="en-US" sz="2000" b="1" dirty="0">
                <a:solidFill>
                  <a:srgbClr val="00005D"/>
                </a:solidFill>
                <a:latin typeface="Times New Roman" pitchFamily="18" charset="0"/>
                <a:cs typeface="Times New Roman" pitchFamily="18" charset="0"/>
              </a:rPr>
              <a:t>					</a:t>
            </a:r>
            <a:r>
              <a:rPr lang="en-US" sz="1400" dirty="0">
                <a:solidFill>
                  <a:srgbClr val="00005D"/>
                </a:solidFill>
                <a:latin typeface="Times New Roman" pitchFamily="18" charset="0"/>
                <a:cs typeface="Times New Roman" pitchFamily="18" charset="0"/>
              </a:rPr>
              <a:t>-Marnie Thompson and Dylan Wiliam (2008)</a:t>
            </a:r>
            <a:endParaRPr lang="en-US" sz="1400" b="1" dirty="0">
              <a:solidFill>
                <a:srgbClr val="00005D"/>
              </a:solidFill>
              <a:latin typeface="Times New Roman" pitchFamily="18" charset="0"/>
              <a:cs typeface="Times New Roman" pitchFamily="18" charset="0"/>
            </a:endParaRPr>
          </a:p>
        </p:txBody>
      </p:sp>
    </p:spTree>
    <p:extLst>
      <p:ext uri="{BB962C8B-B14F-4D97-AF65-F5344CB8AC3E}">
        <p14:creationId xmlns:p14="http://schemas.microsoft.com/office/powerpoint/2010/main" val="1243887597"/>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1752600" y="315097"/>
            <a:ext cx="7010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omic Sans MS" pitchFamily="66" charset="0"/>
                <a:ea typeface="MS PGothic" pitchFamily="34" charset="-128"/>
              </a:defRPr>
            </a:lvl1pPr>
            <a:lvl2pPr marL="742950" indent="-285750">
              <a:defRPr sz="4000">
                <a:solidFill>
                  <a:schemeClr val="tx1"/>
                </a:solidFill>
                <a:latin typeface="Comic Sans MS" pitchFamily="66" charset="0"/>
                <a:ea typeface="MS PGothic" pitchFamily="34" charset="-128"/>
              </a:defRPr>
            </a:lvl2pPr>
            <a:lvl3pPr marL="1143000" indent="-228600">
              <a:defRPr sz="4000">
                <a:solidFill>
                  <a:schemeClr val="tx1"/>
                </a:solidFill>
                <a:latin typeface="Comic Sans MS" pitchFamily="66" charset="0"/>
                <a:ea typeface="MS PGothic" pitchFamily="34" charset="-128"/>
              </a:defRPr>
            </a:lvl3pPr>
            <a:lvl4pPr marL="1600200" indent="-228600">
              <a:defRPr sz="4000">
                <a:solidFill>
                  <a:schemeClr val="tx1"/>
                </a:solidFill>
                <a:latin typeface="Comic Sans MS" pitchFamily="66" charset="0"/>
                <a:ea typeface="MS PGothic" pitchFamily="34" charset="-128"/>
              </a:defRPr>
            </a:lvl4pPr>
            <a:lvl5pPr marL="2057400" indent="-228600">
              <a:defRPr sz="40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r>
              <a:rPr lang="en-US" sz="3600" b="1" dirty="0">
                <a:solidFill>
                  <a:srgbClr val="A50021"/>
                </a:solidFill>
                <a:latin typeface="Times New Roman" pitchFamily="18" charset="0"/>
                <a:cs typeface="Times New Roman" pitchFamily="18" charset="0"/>
              </a:rPr>
              <a:t>The 5 Strategies of Assessment for Learning </a:t>
            </a:r>
            <a:r>
              <a:rPr lang="en-US" sz="3600" dirty="0">
                <a:solidFill>
                  <a:srgbClr val="A50021"/>
                </a:solidFill>
                <a:latin typeface="Times New Roman" pitchFamily="18" charset="0"/>
                <a:cs typeface="Times New Roman" pitchFamily="18" charset="0"/>
              </a:rPr>
              <a:t>(Formative Assessment)</a:t>
            </a:r>
          </a:p>
        </p:txBody>
      </p:sp>
      <p:sp>
        <p:nvSpPr>
          <p:cNvPr id="5" name="TextBox 4"/>
          <p:cNvSpPr txBox="1">
            <a:spLocks noChangeArrowheads="1"/>
          </p:cNvSpPr>
          <p:nvPr/>
        </p:nvSpPr>
        <p:spPr bwMode="auto">
          <a:xfrm>
            <a:off x="895865" y="1696995"/>
            <a:ext cx="754380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4000">
                <a:solidFill>
                  <a:schemeClr val="tx1"/>
                </a:solidFill>
                <a:latin typeface="Comic Sans MS" pitchFamily="66" charset="0"/>
                <a:ea typeface="MS PGothic" pitchFamily="34" charset="-128"/>
              </a:defRPr>
            </a:lvl1pPr>
            <a:lvl2pPr marL="742950" indent="-285750">
              <a:defRPr sz="4000">
                <a:solidFill>
                  <a:schemeClr val="tx1"/>
                </a:solidFill>
                <a:latin typeface="Comic Sans MS" pitchFamily="66" charset="0"/>
                <a:ea typeface="MS PGothic" pitchFamily="34" charset="-128"/>
              </a:defRPr>
            </a:lvl2pPr>
            <a:lvl3pPr marL="1143000" indent="-228600">
              <a:defRPr sz="4000">
                <a:solidFill>
                  <a:schemeClr val="tx1"/>
                </a:solidFill>
                <a:latin typeface="Comic Sans MS" pitchFamily="66" charset="0"/>
                <a:ea typeface="MS PGothic" pitchFamily="34" charset="-128"/>
              </a:defRPr>
            </a:lvl3pPr>
            <a:lvl4pPr marL="1600200" indent="-228600">
              <a:defRPr sz="4000">
                <a:solidFill>
                  <a:schemeClr val="tx1"/>
                </a:solidFill>
                <a:latin typeface="Comic Sans MS" pitchFamily="66" charset="0"/>
                <a:ea typeface="MS PGothic" pitchFamily="34" charset="-128"/>
              </a:defRPr>
            </a:lvl4pPr>
            <a:lvl5pPr marL="2057400" indent="-228600">
              <a:defRPr sz="40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pPr>
              <a:spcAft>
                <a:spcPts val="2400"/>
              </a:spcAft>
              <a:buClr>
                <a:srgbClr val="FF0000"/>
              </a:buClr>
              <a:buFont typeface="Comic Sans MS" pitchFamily="66" charset="0"/>
              <a:buAutoNum type="arabicPeriod"/>
            </a:pPr>
            <a:r>
              <a:rPr lang="en-US" sz="2400" dirty="0">
                <a:solidFill>
                  <a:srgbClr val="00005D"/>
                </a:solidFill>
                <a:latin typeface="Times New Roman" pitchFamily="18" charset="0"/>
                <a:cs typeface="Times New Roman" pitchFamily="18" charset="0"/>
              </a:rPr>
              <a:t>Clarifying and sharing learning intentions and criteria for success</a:t>
            </a:r>
          </a:p>
          <a:p>
            <a:pPr>
              <a:spcAft>
                <a:spcPts val="2400"/>
              </a:spcAft>
              <a:buClr>
                <a:srgbClr val="FF0000"/>
              </a:buClr>
              <a:buFont typeface="Comic Sans MS" pitchFamily="66" charset="0"/>
              <a:buAutoNum type="arabicPeriod"/>
            </a:pPr>
            <a:r>
              <a:rPr lang="en-US" sz="2400" dirty="0">
                <a:solidFill>
                  <a:srgbClr val="00005D"/>
                </a:solidFill>
                <a:latin typeface="Times New Roman" pitchFamily="18" charset="0"/>
                <a:cs typeface="Times New Roman" pitchFamily="18" charset="0"/>
              </a:rPr>
              <a:t>Engineering effective discussions, questions and learning tasks that elicit evidence of learning</a:t>
            </a:r>
          </a:p>
          <a:p>
            <a:pPr>
              <a:spcAft>
                <a:spcPts val="2400"/>
              </a:spcAft>
              <a:buClr>
                <a:srgbClr val="FF0000"/>
              </a:buClr>
              <a:buFont typeface="Comic Sans MS" pitchFamily="66" charset="0"/>
              <a:buAutoNum type="arabicPeriod"/>
            </a:pPr>
            <a:r>
              <a:rPr lang="en-US" sz="2400" dirty="0">
                <a:solidFill>
                  <a:srgbClr val="00005D"/>
                </a:solidFill>
                <a:latin typeface="Times New Roman" pitchFamily="18" charset="0"/>
                <a:cs typeface="Times New Roman" pitchFamily="18" charset="0"/>
              </a:rPr>
              <a:t>Providing feedback that moves learners forward</a:t>
            </a:r>
          </a:p>
          <a:p>
            <a:pPr>
              <a:spcAft>
                <a:spcPts val="2400"/>
              </a:spcAft>
              <a:buClr>
                <a:srgbClr val="FF0000"/>
              </a:buClr>
              <a:buFont typeface="Comic Sans MS" pitchFamily="66" charset="0"/>
              <a:buAutoNum type="arabicPeriod"/>
            </a:pPr>
            <a:r>
              <a:rPr lang="en-US" sz="2400" dirty="0">
                <a:solidFill>
                  <a:srgbClr val="00005D"/>
                </a:solidFill>
                <a:latin typeface="Times New Roman" pitchFamily="18" charset="0"/>
                <a:cs typeface="Times New Roman" pitchFamily="18" charset="0"/>
              </a:rPr>
              <a:t>Activating students as the owners of their own learning</a:t>
            </a:r>
          </a:p>
          <a:p>
            <a:pPr>
              <a:spcAft>
                <a:spcPts val="2400"/>
              </a:spcAft>
              <a:buClr>
                <a:srgbClr val="FF0000"/>
              </a:buClr>
              <a:buFont typeface="Comic Sans MS" pitchFamily="66" charset="0"/>
              <a:buAutoNum type="arabicPeriod"/>
            </a:pPr>
            <a:r>
              <a:rPr lang="en-US" sz="2400" dirty="0">
                <a:solidFill>
                  <a:srgbClr val="00005D"/>
                </a:solidFill>
                <a:latin typeface="Times New Roman" pitchFamily="18" charset="0"/>
                <a:cs typeface="Times New Roman" pitchFamily="18" charset="0"/>
              </a:rPr>
              <a:t>Activating students as instructional resources for one another</a:t>
            </a:r>
          </a:p>
        </p:txBody>
      </p:sp>
    </p:spTree>
    <p:extLst>
      <p:ext uri="{BB962C8B-B14F-4D97-AF65-F5344CB8AC3E}">
        <p14:creationId xmlns:p14="http://schemas.microsoft.com/office/powerpoint/2010/main" val="5717561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93825" y="794951"/>
            <a:ext cx="7302842" cy="914400"/>
          </a:xfrm>
        </p:spPr>
        <p:txBody>
          <a:bodyPr/>
          <a:lstStyle/>
          <a:p>
            <a:pPr algn="ctr"/>
            <a:r>
              <a:rPr lang="en-US"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Math Framework:  “</a:t>
            </a:r>
            <a:r>
              <a:rPr lang="en-US" altLang="ja-JP" sz="3200" dirty="0" smtClean="0">
                <a:latin typeface="Times New Roman" pitchFamily="18" charset="0"/>
                <a:cs typeface="Times New Roman" pitchFamily="18" charset="0"/>
              </a:rPr>
              <a:t>7 Elements</a:t>
            </a:r>
            <a:r>
              <a:rPr lang="en-US" altLang="en-US" sz="3200" dirty="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 for </a:t>
            </a:r>
            <a:r>
              <a:rPr lang="en-US" altLang="ja-JP" sz="3200" i="1" dirty="0" smtClean="0">
                <a:latin typeface="Times New Roman" pitchFamily="18" charset="0"/>
                <a:cs typeface="Times New Roman" pitchFamily="18" charset="0"/>
              </a:rPr>
              <a:t>Enhanced CT Programs</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113667" name="Content Placeholder 2"/>
          <p:cNvSpPr>
            <a:spLocks noGrp="1"/>
          </p:cNvSpPr>
          <p:nvPr>
            <p:ph idx="1"/>
          </p:nvPr>
        </p:nvSpPr>
        <p:spPr>
          <a:xfrm>
            <a:off x="748484" y="1663700"/>
            <a:ext cx="7543800" cy="4648200"/>
          </a:xfrm>
        </p:spPr>
        <p:txBody>
          <a:bodyPr/>
          <a:lstStyle/>
          <a:p>
            <a:pPr marL="742950" indent="-742950">
              <a:buFont typeface="Wingdings" charset="0"/>
              <a:buAutoNum type="arabicPeriod"/>
              <a:defRPr/>
            </a:pPr>
            <a:r>
              <a:rPr lang="en-US" sz="3000" dirty="0">
                <a:latin typeface="Times New Roman" charset="0"/>
                <a:ea typeface="ＭＳ Ｐゴシック" charset="0"/>
                <a:cs typeface="Times New Roman" charset="0"/>
              </a:rPr>
              <a:t>Introduce the </a:t>
            </a:r>
            <a:r>
              <a:rPr lang="en-US" sz="3000" dirty="0" smtClean="0">
                <a:latin typeface="Times New Roman" charset="0"/>
                <a:ea typeface="ＭＳ Ｐゴシック" charset="0"/>
                <a:cs typeface="Times New Roman" charset="0"/>
              </a:rPr>
              <a:t>CT </a:t>
            </a:r>
            <a:r>
              <a:rPr lang="en-US" sz="3000" dirty="0">
                <a:latin typeface="Times New Roman" charset="0"/>
                <a:ea typeface="ＭＳ Ｐゴシック" charset="0"/>
                <a:cs typeface="Times New Roman" charset="0"/>
              </a:rPr>
              <a:t>math lesson</a:t>
            </a:r>
          </a:p>
          <a:p>
            <a:pPr marL="742950" indent="-742950">
              <a:buFont typeface="Wingdings" charset="0"/>
              <a:buAutoNum type="arabicPeriod"/>
              <a:defRPr/>
            </a:pPr>
            <a:r>
              <a:rPr lang="en-US" sz="3000" dirty="0">
                <a:latin typeface="Times New Roman" charset="0"/>
                <a:ea typeface="ＭＳ Ｐゴシック" charset="0"/>
                <a:cs typeface="Times New Roman" charset="0"/>
              </a:rPr>
              <a:t>Assess math awareness</a:t>
            </a:r>
          </a:p>
          <a:p>
            <a:pPr marL="742950" indent="-742950">
              <a:buFont typeface="Wingdings" charset="0"/>
              <a:buAutoNum type="arabicPeriod"/>
              <a:defRPr/>
            </a:pPr>
            <a:r>
              <a:rPr lang="en-US" sz="3000" dirty="0">
                <a:latin typeface="Times New Roman" charset="0"/>
                <a:ea typeface="ＭＳ Ｐゴシック" charset="0"/>
                <a:cs typeface="Times New Roman" charset="0"/>
              </a:rPr>
              <a:t>Work through embedded example</a:t>
            </a:r>
          </a:p>
          <a:p>
            <a:pPr marL="742950" indent="-742950">
              <a:buFont typeface="Wingdings" charset="0"/>
              <a:buAutoNum type="arabicPeriod"/>
              <a:defRPr/>
            </a:pPr>
            <a:r>
              <a:rPr lang="en-US" sz="3000" dirty="0">
                <a:latin typeface="Times New Roman" charset="0"/>
                <a:ea typeface="ＭＳ Ｐゴシック" charset="0"/>
                <a:cs typeface="Times New Roman" charset="0"/>
              </a:rPr>
              <a:t>Work through related, contextual example</a:t>
            </a:r>
          </a:p>
          <a:p>
            <a:pPr marL="742950" indent="-742950">
              <a:buFont typeface="Wingdings" charset="0"/>
              <a:buAutoNum type="arabicPeriod"/>
              <a:defRPr/>
            </a:pPr>
            <a:r>
              <a:rPr lang="en-US" sz="3000" dirty="0">
                <a:latin typeface="Times New Roman" charset="0"/>
                <a:ea typeface="ＭＳ Ｐゴシック" charset="0"/>
                <a:cs typeface="Times New Roman" charset="0"/>
              </a:rPr>
              <a:t>Work through traditional math examples.</a:t>
            </a:r>
          </a:p>
          <a:p>
            <a:pPr marL="742950" indent="-742950">
              <a:buFont typeface="Wingdings" charset="0"/>
              <a:buAutoNum type="arabicPeriod" startAt="6"/>
              <a:defRPr/>
            </a:pPr>
            <a:r>
              <a:rPr lang="en-US" sz="3000" dirty="0">
                <a:latin typeface="Times New Roman" charset="0"/>
                <a:ea typeface="ＭＳ Ｐゴシック" charset="0"/>
                <a:cs typeface="Times New Roman" charset="0"/>
              </a:rPr>
              <a:t>Students demonstrate their understanding.</a:t>
            </a:r>
          </a:p>
          <a:p>
            <a:pPr marL="742950" indent="-742950">
              <a:buFont typeface="Wingdings" charset="0"/>
              <a:buAutoNum type="arabicPeriod" startAt="6"/>
              <a:defRPr/>
            </a:pPr>
            <a:r>
              <a:rPr lang="en-US" sz="3000" dirty="0">
                <a:latin typeface="Times New Roman" charset="0"/>
                <a:ea typeface="ＭＳ Ｐゴシック" charset="0"/>
                <a:cs typeface="Times New Roman" charset="0"/>
              </a:rPr>
              <a:t>Formal Assessment</a:t>
            </a:r>
          </a:p>
          <a:p>
            <a:pPr marL="0" indent="0">
              <a:buFont typeface="Symbol" charset="0"/>
              <a:buNone/>
              <a:defRPr/>
            </a:pPr>
            <a:endParaRPr lang="en-US" sz="2400" dirty="0">
              <a:ea typeface="ＭＳ Ｐゴシック" charset="0"/>
            </a:endParaRPr>
          </a:p>
        </p:txBody>
      </p:sp>
      <p:sp>
        <p:nvSpPr>
          <p:cNvPr id="9220" name="TextBox 1"/>
          <p:cNvSpPr txBox="1">
            <a:spLocks noChangeArrowheads="1"/>
          </p:cNvSpPr>
          <p:nvPr/>
        </p:nvSpPr>
        <p:spPr bwMode="auto">
          <a:xfrm>
            <a:off x="479424" y="5750011"/>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omic Sans MS" pitchFamily="66" charset="0"/>
                <a:ea typeface="MS PGothic" pitchFamily="34" charset="-128"/>
              </a:defRPr>
            </a:lvl1pPr>
            <a:lvl2pPr marL="742950" indent="-285750">
              <a:defRPr sz="4000">
                <a:solidFill>
                  <a:schemeClr val="tx1"/>
                </a:solidFill>
                <a:latin typeface="Comic Sans MS" pitchFamily="66" charset="0"/>
                <a:ea typeface="MS PGothic" pitchFamily="34" charset="-128"/>
              </a:defRPr>
            </a:lvl2pPr>
            <a:lvl3pPr marL="1143000" indent="-228600">
              <a:defRPr sz="4000">
                <a:solidFill>
                  <a:schemeClr val="tx1"/>
                </a:solidFill>
                <a:latin typeface="Comic Sans MS" pitchFamily="66" charset="0"/>
                <a:ea typeface="MS PGothic" pitchFamily="34" charset="-128"/>
              </a:defRPr>
            </a:lvl3pPr>
            <a:lvl4pPr marL="1600200" indent="-228600">
              <a:defRPr sz="4000">
                <a:solidFill>
                  <a:schemeClr val="tx1"/>
                </a:solidFill>
                <a:latin typeface="Comic Sans MS" pitchFamily="66" charset="0"/>
                <a:ea typeface="MS PGothic" pitchFamily="34" charset="-128"/>
              </a:defRPr>
            </a:lvl4pPr>
            <a:lvl5pPr marL="2057400" indent="-228600">
              <a:defRPr sz="40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pPr algn="ctr"/>
            <a:r>
              <a:rPr lang="en-US" sz="3200" dirty="0">
                <a:solidFill>
                  <a:srgbClr val="A50021"/>
                </a:solidFill>
                <a:latin typeface="Times New Roman" pitchFamily="18" charset="0"/>
                <a:cs typeface="Times New Roman" pitchFamily="18" charset="0"/>
              </a:rPr>
              <a:t>Combining the NRCCTE &amp; MDC Model</a:t>
            </a:r>
          </a:p>
        </p:txBody>
      </p:sp>
    </p:spTree>
    <p:extLst>
      <p:ext uri="{BB962C8B-B14F-4D97-AF65-F5344CB8AC3E}">
        <p14:creationId xmlns:p14="http://schemas.microsoft.com/office/powerpoint/2010/main" val="4090617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67">
                                            <p:txEl>
                                              <p:pRg st="3" end="3"/>
                                            </p:txEl>
                                          </p:spTgt>
                                        </p:tgtEl>
                                        <p:attrNameLst>
                                          <p:attrName>style.visibility</p:attrName>
                                        </p:attrNameLst>
                                      </p:cBhvr>
                                      <p:to>
                                        <p:strVal val="visible"/>
                                      </p:to>
                                    </p:set>
                                    <p:anim calcmode="lin" valueType="num">
                                      <p:cBhvr additive="base">
                                        <p:cTn id="25"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3667">
                                            <p:txEl>
                                              <p:pRg st="4" end="4"/>
                                            </p:txEl>
                                          </p:spTgt>
                                        </p:tgtEl>
                                        <p:attrNameLst>
                                          <p:attrName>style.visibility</p:attrName>
                                        </p:attrNameLst>
                                      </p:cBhvr>
                                      <p:to>
                                        <p:strVal val="visible"/>
                                      </p:to>
                                    </p:set>
                                    <p:anim calcmode="lin" valueType="num">
                                      <p:cBhvr additive="base">
                                        <p:cTn id="31"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3667">
                                            <p:txEl>
                                              <p:pRg st="5" end="5"/>
                                            </p:txEl>
                                          </p:spTgt>
                                        </p:tgtEl>
                                        <p:attrNameLst>
                                          <p:attrName>style.visibility</p:attrName>
                                        </p:attrNameLst>
                                      </p:cBhvr>
                                      <p:to>
                                        <p:strVal val="visible"/>
                                      </p:to>
                                    </p:set>
                                    <p:anim calcmode="lin" valueType="num">
                                      <p:cBhvr additive="base">
                                        <p:cTn id="37"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3667">
                                            <p:txEl>
                                              <p:pRg st="6" end="6"/>
                                            </p:txEl>
                                          </p:spTgt>
                                        </p:tgtEl>
                                        <p:attrNameLst>
                                          <p:attrName>style.visibility</p:attrName>
                                        </p:attrNameLst>
                                      </p:cBhvr>
                                      <p:to>
                                        <p:strVal val="visible"/>
                                      </p:to>
                                    </p:set>
                                    <p:anim calcmode="lin" valueType="num">
                                      <p:cBhvr additive="base">
                                        <p:cTn id="43" dur="500" fill="hold"/>
                                        <p:tgtEl>
                                          <p:spTgt spid="1136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36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7A95ACAB-B43E-4AA3-84F6-7F6430A2A7F7}" type="slidenum">
              <a:rPr lang="en-US" smtClean="0"/>
              <a:pPr>
                <a:defRPr/>
              </a:pPr>
              <a:t>14</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9294" y="-599439"/>
            <a:ext cx="13571839" cy="7630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938523"/>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93825" y="794951"/>
            <a:ext cx="7302842" cy="914400"/>
          </a:xfrm>
        </p:spPr>
        <p:txBody>
          <a:bodyPr/>
          <a:lstStyle/>
          <a:p>
            <a:pPr algn="ctr"/>
            <a:r>
              <a:rPr lang="en-US"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Math Framework:  “</a:t>
            </a:r>
            <a:r>
              <a:rPr lang="en-US" altLang="ja-JP" sz="3200" dirty="0" smtClean="0">
                <a:latin typeface="Times New Roman" pitchFamily="18" charset="0"/>
                <a:cs typeface="Times New Roman" pitchFamily="18" charset="0"/>
              </a:rPr>
              <a:t>7 Elements</a:t>
            </a:r>
            <a:r>
              <a:rPr lang="en-US" altLang="en-US" sz="3200" dirty="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 for </a:t>
            </a:r>
            <a:r>
              <a:rPr lang="en-US" altLang="ja-JP" sz="3200" i="1" dirty="0" smtClean="0">
                <a:latin typeface="Times New Roman" pitchFamily="18" charset="0"/>
                <a:cs typeface="Times New Roman" pitchFamily="18" charset="0"/>
              </a:rPr>
              <a:t>Enhanced CT Programs</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113667" name="Content Placeholder 2"/>
          <p:cNvSpPr>
            <a:spLocks noGrp="1"/>
          </p:cNvSpPr>
          <p:nvPr>
            <p:ph idx="1"/>
          </p:nvPr>
        </p:nvSpPr>
        <p:spPr>
          <a:xfrm>
            <a:off x="748484" y="1663700"/>
            <a:ext cx="7543800" cy="4648200"/>
          </a:xfrm>
        </p:spPr>
        <p:txBody>
          <a:bodyPr/>
          <a:lstStyle/>
          <a:p>
            <a:pPr marL="0" indent="0">
              <a:buNone/>
              <a:defRPr/>
            </a:pPr>
            <a:r>
              <a:rPr lang="en-US" sz="3000" dirty="0" smtClean="0">
                <a:latin typeface="Times New Roman" charset="0"/>
                <a:ea typeface="ＭＳ Ｐゴシック" charset="0"/>
                <a:cs typeface="Times New Roman" charset="0"/>
              </a:rPr>
              <a:t>Element #1:  Identify the Math </a:t>
            </a:r>
            <a:endParaRPr lang="en-US" sz="3000" dirty="0">
              <a:latin typeface="Times New Roman" charset="0"/>
              <a:ea typeface="ＭＳ Ｐゴシック" charset="0"/>
              <a:cs typeface="Times New Roman" charset="0"/>
            </a:endParaRPr>
          </a:p>
          <a:p>
            <a:pPr marL="0" indent="0">
              <a:buFont typeface="Symbol" charset="0"/>
              <a:buNone/>
              <a:defRPr/>
            </a:pPr>
            <a:endParaRPr lang="en-US" sz="2400" dirty="0" smtClean="0">
              <a:ea typeface="ＭＳ Ｐゴシック" charset="0"/>
            </a:endParaRPr>
          </a:p>
          <a:p>
            <a:pPr marL="0" indent="0">
              <a:buFont typeface="Symbol" charset="0"/>
              <a:buNone/>
              <a:defRPr/>
            </a:pPr>
            <a:r>
              <a:rPr lang="en-US" sz="2400" b="1" dirty="0" smtClean="0">
                <a:solidFill>
                  <a:srgbClr val="A50021"/>
                </a:solidFill>
                <a:latin typeface="Times New Roman" pitchFamily="18" charset="0"/>
                <a:ea typeface="ＭＳ Ｐゴシック" charset="0"/>
                <a:cs typeface="Times New Roman" pitchFamily="18" charset="0"/>
              </a:rPr>
              <a:t>This happens in two places:</a:t>
            </a:r>
          </a:p>
          <a:p>
            <a:pPr marL="0" indent="0">
              <a:buFont typeface="Symbol" charset="0"/>
              <a:buNone/>
              <a:defRPr/>
            </a:pPr>
            <a:endParaRPr lang="en-US" sz="2400" dirty="0" smtClean="0">
              <a:ea typeface="ＭＳ Ｐゴシック" charset="0"/>
            </a:endParaRPr>
          </a:p>
          <a:p>
            <a:pPr marL="0" indent="0">
              <a:buFont typeface="Symbol" charset="0"/>
              <a:buNone/>
              <a:defRPr/>
            </a:pPr>
            <a:r>
              <a:rPr lang="en-US" sz="2400" dirty="0" smtClean="0"/>
              <a:t>1</a:t>
            </a:r>
            <a:r>
              <a:rPr lang="en-US" sz="2400" baseline="30000" dirty="0" smtClean="0"/>
              <a:t>st</a:t>
            </a:r>
            <a:r>
              <a:rPr lang="en-US" sz="2400" dirty="0" smtClean="0"/>
              <a:t>  </a:t>
            </a:r>
            <a:r>
              <a:rPr lang="en-US" sz="2400" dirty="0"/>
              <a:t>Mathematics Common Core College- and </a:t>
            </a:r>
            <a:r>
              <a:rPr lang="en-US" sz="2400" dirty="0" smtClean="0"/>
              <a:t>Career-  </a:t>
            </a:r>
          </a:p>
          <a:p>
            <a:pPr marL="0" indent="0">
              <a:buFont typeface="Symbol" charset="0"/>
              <a:buNone/>
              <a:defRPr/>
            </a:pPr>
            <a:r>
              <a:rPr lang="en-US" sz="2400" dirty="0"/>
              <a:t> </a:t>
            </a:r>
            <a:r>
              <a:rPr lang="en-US" sz="2400" dirty="0" smtClean="0"/>
              <a:t>     Readiness Standards  listing</a:t>
            </a:r>
          </a:p>
          <a:p>
            <a:pPr marL="0" indent="0">
              <a:buFont typeface="Symbol" charset="0"/>
              <a:buNone/>
              <a:defRPr/>
            </a:pPr>
            <a:endParaRPr lang="en-US" sz="2400" dirty="0" smtClean="0"/>
          </a:p>
          <a:p>
            <a:pPr marL="0" indent="0">
              <a:buNone/>
              <a:defRPr/>
            </a:pPr>
            <a:r>
              <a:rPr lang="en-US" sz="2400" dirty="0" smtClean="0"/>
              <a:t>2</a:t>
            </a:r>
            <a:r>
              <a:rPr lang="en-US" sz="2400" baseline="30000" dirty="0" smtClean="0"/>
              <a:t>nd</a:t>
            </a:r>
            <a:r>
              <a:rPr lang="en-US" sz="2400" dirty="0" smtClean="0"/>
              <a:t>  </a:t>
            </a:r>
            <a:r>
              <a:rPr lang="en-US" sz="2400" dirty="0"/>
              <a:t>Within the project (just-in-time) where the math </a:t>
            </a:r>
            <a:endParaRPr lang="en-US" sz="2400" dirty="0" smtClean="0"/>
          </a:p>
          <a:p>
            <a:pPr marL="0" indent="0">
              <a:buNone/>
              <a:defRPr/>
            </a:pPr>
            <a:r>
              <a:rPr lang="en-US" sz="2400" dirty="0"/>
              <a:t> </a:t>
            </a:r>
            <a:r>
              <a:rPr lang="en-US" sz="2400" dirty="0" smtClean="0"/>
              <a:t>      lesson </a:t>
            </a:r>
            <a:r>
              <a:rPr lang="en-US" sz="2400" dirty="0"/>
              <a:t>begins.</a:t>
            </a:r>
          </a:p>
          <a:p>
            <a:pPr marL="0" indent="0">
              <a:buFont typeface="Symbol" charset="0"/>
              <a:buNone/>
              <a:defRPr/>
            </a:pPr>
            <a:endParaRPr lang="en-US" sz="2400" dirty="0" smtClean="0">
              <a:ea typeface="ＭＳ Ｐゴシック" charset="0"/>
            </a:endParaRPr>
          </a:p>
          <a:p>
            <a:pPr marL="0" indent="0">
              <a:buFont typeface="Symbol" charset="0"/>
              <a:buNone/>
              <a:defRPr/>
            </a:pPr>
            <a:endParaRPr lang="en-US" sz="2400" dirty="0">
              <a:ea typeface="ＭＳ Ｐゴシック" charset="0"/>
            </a:endParaRPr>
          </a:p>
        </p:txBody>
      </p:sp>
    </p:spTree>
    <p:extLst>
      <p:ext uri="{BB962C8B-B14F-4D97-AF65-F5344CB8AC3E}">
        <p14:creationId xmlns:p14="http://schemas.microsoft.com/office/powerpoint/2010/main" val="42516573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7">
                                            <p:txEl>
                                              <p:pRg st="2" end="2"/>
                                            </p:txEl>
                                          </p:spTgt>
                                        </p:tgtEl>
                                        <p:attrNameLst>
                                          <p:attrName>style.visibility</p:attrName>
                                        </p:attrNameLst>
                                      </p:cBhvr>
                                      <p:to>
                                        <p:strVal val="visible"/>
                                      </p:to>
                                    </p:set>
                                    <p:anim calcmode="lin" valueType="num">
                                      <p:cBhvr additive="base">
                                        <p:cTn id="13"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7">
                                            <p:txEl>
                                              <p:pRg st="4" end="4"/>
                                            </p:txEl>
                                          </p:spTgt>
                                        </p:tgtEl>
                                        <p:attrNameLst>
                                          <p:attrName>style.visibility</p:attrName>
                                        </p:attrNameLst>
                                      </p:cBhvr>
                                      <p:to>
                                        <p:strVal val="visible"/>
                                      </p:to>
                                    </p:set>
                                    <p:anim calcmode="lin" valueType="num">
                                      <p:cBhvr additive="base">
                                        <p:cTn id="19"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67">
                                            <p:txEl>
                                              <p:pRg st="5" end="5"/>
                                            </p:txEl>
                                          </p:spTgt>
                                        </p:tgtEl>
                                        <p:attrNameLst>
                                          <p:attrName>style.visibility</p:attrName>
                                        </p:attrNameLst>
                                      </p:cBhvr>
                                      <p:to>
                                        <p:strVal val="visible"/>
                                      </p:to>
                                    </p:set>
                                    <p:anim calcmode="lin" valueType="num">
                                      <p:cBhvr additive="base">
                                        <p:cTn id="25"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3667">
                                            <p:txEl>
                                              <p:pRg st="7" end="7"/>
                                            </p:txEl>
                                          </p:spTgt>
                                        </p:tgtEl>
                                        <p:attrNameLst>
                                          <p:attrName>style.visibility</p:attrName>
                                        </p:attrNameLst>
                                      </p:cBhvr>
                                      <p:to>
                                        <p:strVal val="visible"/>
                                      </p:to>
                                    </p:set>
                                    <p:anim calcmode="lin" valueType="num">
                                      <p:cBhvr additive="base">
                                        <p:cTn id="31" dur="500" fill="hold"/>
                                        <p:tgtEl>
                                          <p:spTgt spid="11366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66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3667">
                                            <p:txEl>
                                              <p:pRg st="8" end="8"/>
                                            </p:txEl>
                                          </p:spTgt>
                                        </p:tgtEl>
                                        <p:attrNameLst>
                                          <p:attrName>style.visibility</p:attrName>
                                        </p:attrNameLst>
                                      </p:cBhvr>
                                      <p:to>
                                        <p:strVal val="visible"/>
                                      </p:to>
                                    </p:set>
                                    <p:anim calcmode="lin" valueType="num">
                                      <p:cBhvr additive="base">
                                        <p:cTn id="37" dur="500" fill="hold"/>
                                        <p:tgtEl>
                                          <p:spTgt spid="11366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6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7A95ACAB-B43E-4AA3-84F6-7F6430A2A7F7}" type="slidenum">
              <a:rPr lang="en-US" smtClean="0"/>
              <a:pPr>
                <a:defRPr/>
              </a:pPr>
              <a:t>16</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6886"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700136"/>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93825" y="794951"/>
            <a:ext cx="7302842" cy="914400"/>
          </a:xfrm>
        </p:spPr>
        <p:txBody>
          <a:bodyPr/>
          <a:lstStyle/>
          <a:p>
            <a:pPr algn="ctr"/>
            <a:r>
              <a:rPr lang="en-US"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Math Framework:  “</a:t>
            </a:r>
            <a:r>
              <a:rPr lang="en-US" altLang="ja-JP" sz="3200" dirty="0" smtClean="0">
                <a:latin typeface="Times New Roman" pitchFamily="18" charset="0"/>
                <a:cs typeface="Times New Roman" pitchFamily="18" charset="0"/>
              </a:rPr>
              <a:t>7 Elements</a:t>
            </a:r>
            <a:r>
              <a:rPr lang="en-US" altLang="en-US" sz="3200" dirty="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 for </a:t>
            </a:r>
            <a:r>
              <a:rPr lang="en-US" altLang="ja-JP" sz="3200" i="1" dirty="0" smtClean="0">
                <a:latin typeface="Times New Roman" pitchFamily="18" charset="0"/>
                <a:cs typeface="Times New Roman" pitchFamily="18" charset="0"/>
              </a:rPr>
              <a:t>Enhanced CT Programs</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113667" name="Content Placeholder 2"/>
          <p:cNvSpPr>
            <a:spLocks noGrp="1"/>
          </p:cNvSpPr>
          <p:nvPr>
            <p:ph idx="1"/>
          </p:nvPr>
        </p:nvSpPr>
        <p:spPr>
          <a:xfrm>
            <a:off x="748484" y="1663700"/>
            <a:ext cx="7543800" cy="4648200"/>
          </a:xfrm>
        </p:spPr>
        <p:txBody>
          <a:bodyPr/>
          <a:lstStyle/>
          <a:p>
            <a:pPr marL="0" indent="0">
              <a:buNone/>
              <a:defRPr/>
            </a:pPr>
            <a:r>
              <a:rPr lang="en-US" sz="3000" dirty="0" smtClean="0">
                <a:latin typeface="Times New Roman" charset="0"/>
                <a:ea typeface="ＭＳ Ｐゴシック" charset="0"/>
                <a:cs typeface="Times New Roman" charset="0"/>
              </a:rPr>
              <a:t>Element #2:  Pre-Assess the Math</a:t>
            </a:r>
            <a:endParaRPr lang="en-US" sz="3000" dirty="0">
              <a:latin typeface="Times New Roman" charset="0"/>
              <a:ea typeface="ＭＳ Ｐゴシック" charset="0"/>
              <a:cs typeface="Times New Roman" charset="0"/>
            </a:endParaRPr>
          </a:p>
          <a:p>
            <a:pPr marL="0" indent="0">
              <a:buFont typeface="Symbol" charset="0"/>
              <a:buNone/>
              <a:defRPr/>
            </a:pPr>
            <a:r>
              <a:rPr lang="en-US" sz="2400" b="1" dirty="0" smtClean="0">
                <a:solidFill>
                  <a:srgbClr val="A50021"/>
                </a:solidFill>
                <a:latin typeface="Times New Roman" pitchFamily="18" charset="0"/>
                <a:ea typeface="ＭＳ Ｐゴシック" charset="0"/>
                <a:cs typeface="Times New Roman" pitchFamily="18" charset="0"/>
              </a:rPr>
              <a:t>Key points:</a:t>
            </a:r>
          </a:p>
          <a:p>
            <a:pPr>
              <a:defRPr/>
            </a:pPr>
            <a:r>
              <a:rPr lang="en-US" sz="2400" dirty="0" smtClean="0">
                <a:solidFill>
                  <a:srgbClr val="00005D"/>
                </a:solidFill>
                <a:latin typeface="Times New Roman" pitchFamily="18" charset="0"/>
                <a:ea typeface="ＭＳ Ｐゴシック" charset="0"/>
                <a:cs typeface="Times New Roman" pitchFamily="18" charset="0"/>
              </a:rPr>
              <a:t>Pre-assesses the math identified in element #1</a:t>
            </a:r>
          </a:p>
          <a:p>
            <a:pPr marL="0" indent="0">
              <a:buNone/>
              <a:defRPr/>
            </a:pPr>
            <a:endParaRPr lang="en-US" sz="2400" dirty="0" smtClean="0">
              <a:solidFill>
                <a:srgbClr val="00005D"/>
              </a:solidFill>
              <a:latin typeface="Times New Roman" pitchFamily="18" charset="0"/>
              <a:ea typeface="ＭＳ Ｐゴシック" charset="0"/>
              <a:cs typeface="Times New Roman" pitchFamily="18" charset="0"/>
            </a:endParaRPr>
          </a:p>
          <a:p>
            <a:pPr>
              <a:defRPr/>
            </a:pPr>
            <a:r>
              <a:rPr lang="en-US" sz="2400" dirty="0" smtClean="0">
                <a:solidFill>
                  <a:srgbClr val="00005D"/>
                </a:solidFill>
                <a:latin typeface="Times New Roman" pitchFamily="18" charset="0"/>
                <a:ea typeface="ＭＳ Ｐゴシック" charset="0"/>
                <a:cs typeface="Times New Roman" pitchFamily="18" charset="0"/>
              </a:rPr>
              <a:t>Provides evidence of current, individual student knowledge and possible misunderstandings.</a:t>
            </a:r>
          </a:p>
          <a:p>
            <a:pPr>
              <a:defRPr/>
            </a:pPr>
            <a:endParaRPr lang="en-US" sz="2400" dirty="0" smtClean="0">
              <a:solidFill>
                <a:srgbClr val="00005D"/>
              </a:solidFill>
              <a:latin typeface="Times New Roman" pitchFamily="18" charset="0"/>
              <a:ea typeface="ＭＳ Ｐゴシック" charset="0"/>
              <a:cs typeface="Times New Roman" pitchFamily="18" charset="0"/>
            </a:endParaRPr>
          </a:p>
          <a:p>
            <a:pPr>
              <a:defRPr/>
            </a:pPr>
            <a:r>
              <a:rPr lang="en-US" sz="2400" dirty="0" smtClean="0">
                <a:solidFill>
                  <a:srgbClr val="00005D"/>
                </a:solidFill>
                <a:latin typeface="Times New Roman" pitchFamily="18" charset="0"/>
                <a:ea typeface="ＭＳ Ｐゴシック" charset="0"/>
                <a:cs typeface="Times New Roman" pitchFamily="18" charset="0"/>
              </a:rPr>
              <a:t>Occurs day prior to element #3</a:t>
            </a:r>
          </a:p>
          <a:p>
            <a:pPr>
              <a:defRPr/>
            </a:pPr>
            <a:endParaRPr lang="en-US" sz="2400" dirty="0" smtClean="0">
              <a:solidFill>
                <a:srgbClr val="00005D"/>
              </a:solidFill>
              <a:latin typeface="Times New Roman" pitchFamily="18" charset="0"/>
              <a:ea typeface="ＭＳ Ｐゴシック" charset="0"/>
              <a:cs typeface="Times New Roman" pitchFamily="18" charset="0"/>
            </a:endParaRPr>
          </a:p>
          <a:p>
            <a:pPr>
              <a:defRPr/>
            </a:pPr>
            <a:r>
              <a:rPr lang="en-US" sz="2400" dirty="0" smtClean="0">
                <a:solidFill>
                  <a:srgbClr val="00005D"/>
                </a:solidFill>
                <a:latin typeface="Times New Roman" pitchFamily="18" charset="0"/>
                <a:ea typeface="ＭＳ Ｐゴシック" charset="0"/>
                <a:cs typeface="Times New Roman" pitchFamily="18" charset="0"/>
              </a:rPr>
              <a:t>Not graded or returned prior to element #5</a:t>
            </a:r>
          </a:p>
          <a:p>
            <a:pPr>
              <a:defRPr/>
            </a:pPr>
            <a:endParaRPr lang="en-US" sz="2400" b="1" dirty="0" smtClean="0">
              <a:solidFill>
                <a:srgbClr val="A50021"/>
              </a:solidFill>
              <a:latin typeface="Times New Roman" pitchFamily="18" charset="0"/>
              <a:ea typeface="ＭＳ Ｐゴシック" charset="0"/>
              <a:cs typeface="Times New Roman" pitchFamily="18" charset="0"/>
            </a:endParaRPr>
          </a:p>
          <a:p>
            <a:pPr marL="0" indent="0">
              <a:buFont typeface="Symbol" charset="0"/>
              <a:buNone/>
              <a:defRPr/>
            </a:pPr>
            <a:endParaRPr lang="en-US" sz="2400" dirty="0" smtClean="0">
              <a:ea typeface="ＭＳ Ｐゴシック" charset="0"/>
            </a:endParaRPr>
          </a:p>
          <a:p>
            <a:pPr marL="0" indent="0">
              <a:buFont typeface="Symbol" charset="0"/>
              <a:buNone/>
              <a:defRPr/>
            </a:pPr>
            <a:endParaRPr lang="en-US" sz="2400" dirty="0" smtClean="0">
              <a:ea typeface="ＭＳ Ｐゴシック" charset="0"/>
            </a:endParaRPr>
          </a:p>
          <a:p>
            <a:pPr marL="0" indent="0">
              <a:buFont typeface="Symbol" charset="0"/>
              <a:buNone/>
              <a:defRPr/>
            </a:pPr>
            <a:endParaRPr lang="en-US" sz="2400" dirty="0">
              <a:ea typeface="ＭＳ Ｐゴシック" charset="0"/>
            </a:endParaRPr>
          </a:p>
        </p:txBody>
      </p:sp>
    </p:spTree>
    <p:extLst>
      <p:ext uri="{BB962C8B-B14F-4D97-AF65-F5344CB8AC3E}">
        <p14:creationId xmlns:p14="http://schemas.microsoft.com/office/powerpoint/2010/main" val="11995553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67">
                                            <p:txEl>
                                              <p:pRg st="4" end="4"/>
                                            </p:txEl>
                                          </p:spTgt>
                                        </p:tgtEl>
                                        <p:attrNameLst>
                                          <p:attrName>style.visibility</p:attrName>
                                        </p:attrNameLst>
                                      </p:cBhvr>
                                      <p:to>
                                        <p:strVal val="visible"/>
                                      </p:to>
                                    </p:set>
                                    <p:anim calcmode="lin" valueType="num">
                                      <p:cBhvr additive="base">
                                        <p:cTn id="25"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3667">
                                            <p:txEl>
                                              <p:pRg st="6" end="6"/>
                                            </p:txEl>
                                          </p:spTgt>
                                        </p:tgtEl>
                                        <p:attrNameLst>
                                          <p:attrName>style.visibility</p:attrName>
                                        </p:attrNameLst>
                                      </p:cBhvr>
                                      <p:to>
                                        <p:strVal val="visible"/>
                                      </p:to>
                                    </p:set>
                                    <p:anim calcmode="lin" valueType="num">
                                      <p:cBhvr additive="base">
                                        <p:cTn id="31" dur="500" fill="hold"/>
                                        <p:tgtEl>
                                          <p:spTgt spid="11366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66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3667">
                                            <p:txEl>
                                              <p:pRg st="8" end="8"/>
                                            </p:txEl>
                                          </p:spTgt>
                                        </p:tgtEl>
                                        <p:attrNameLst>
                                          <p:attrName>style.visibility</p:attrName>
                                        </p:attrNameLst>
                                      </p:cBhvr>
                                      <p:to>
                                        <p:strVal val="visible"/>
                                      </p:to>
                                    </p:set>
                                    <p:anim calcmode="lin" valueType="num">
                                      <p:cBhvr additive="base">
                                        <p:cTn id="37" dur="500" fill="hold"/>
                                        <p:tgtEl>
                                          <p:spTgt spid="113667">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66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7A95ACAB-B43E-4AA3-84F6-7F6430A2A7F7}" type="slidenum">
              <a:rPr lang="en-US" smtClean="0"/>
              <a:pPr>
                <a:defRPr/>
              </a:pPr>
              <a:t>18</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227"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5461913"/>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93825" y="794951"/>
            <a:ext cx="7302842" cy="914400"/>
          </a:xfrm>
        </p:spPr>
        <p:txBody>
          <a:bodyPr/>
          <a:lstStyle/>
          <a:p>
            <a:pPr algn="ctr"/>
            <a:r>
              <a:rPr lang="en-US"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Math Framework:  “</a:t>
            </a:r>
            <a:r>
              <a:rPr lang="en-US" altLang="ja-JP" sz="3200" dirty="0" smtClean="0">
                <a:latin typeface="Times New Roman" pitchFamily="18" charset="0"/>
                <a:cs typeface="Times New Roman" pitchFamily="18" charset="0"/>
              </a:rPr>
              <a:t>7 Elements</a:t>
            </a:r>
            <a:r>
              <a:rPr lang="en-US" altLang="en-US" sz="3200" dirty="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 for </a:t>
            </a:r>
            <a:r>
              <a:rPr lang="en-US" altLang="ja-JP" sz="3200" i="1" dirty="0" smtClean="0">
                <a:latin typeface="Times New Roman" pitchFamily="18" charset="0"/>
                <a:cs typeface="Times New Roman" pitchFamily="18" charset="0"/>
              </a:rPr>
              <a:t>Enhanced CT Programs</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113667" name="Content Placeholder 2"/>
          <p:cNvSpPr>
            <a:spLocks noGrp="1"/>
          </p:cNvSpPr>
          <p:nvPr>
            <p:ph idx="1"/>
          </p:nvPr>
        </p:nvSpPr>
        <p:spPr>
          <a:xfrm>
            <a:off x="383059" y="1663700"/>
            <a:ext cx="8167817" cy="4648200"/>
          </a:xfrm>
        </p:spPr>
        <p:txBody>
          <a:bodyPr/>
          <a:lstStyle/>
          <a:p>
            <a:pPr marL="0" indent="0">
              <a:buNone/>
              <a:defRPr/>
            </a:pPr>
            <a:r>
              <a:rPr lang="en-US" sz="3000" dirty="0" smtClean="0">
                <a:latin typeface="Times New Roman" charset="0"/>
                <a:ea typeface="ＭＳ Ｐゴシック" charset="0"/>
                <a:cs typeface="Times New Roman" charset="0"/>
              </a:rPr>
              <a:t>Element #3:  Work Through an Embedded Contextual Example</a:t>
            </a:r>
            <a:endParaRPr lang="en-US" sz="3000" dirty="0">
              <a:latin typeface="Times New Roman" charset="0"/>
              <a:ea typeface="ＭＳ Ｐゴシック" charset="0"/>
              <a:cs typeface="Times New Roman" charset="0"/>
            </a:endParaRPr>
          </a:p>
          <a:p>
            <a:pPr marL="0" indent="0">
              <a:buFont typeface="Symbol" charset="0"/>
              <a:buNone/>
              <a:defRPr/>
            </a:pPr>
            <a:endParaRPr lang="en-US" sz="2400" dirty="0" smtClean="0">
              <a:ea typeface="ＭＳ Ｐゴシック" charset="0"/>
            </a:endParaRPr>
          </a:p>
          <a:p>
            <a:pPr marL="0" indent="0">
              <a:buFont typeface="Symbol" charset="0"/>
              <a:buNone/>
              <a:defRPr/>
            </a:pPr>
            <a:r>
              <a:rPr lang="en-US" sz="2400" b="1" dirty="0" smtClean="0">
                <a:solidFill>
                  <a:srgbClr val="A50021"/>
                </a:solidFill>
                <a:latin typeface="Times New Roman" pitchFamily="18" charset="0"/>
                <a:ea typeface="ＭＳ Ｐゴシック" charset="0"/>
                <a:cs typeface="Times New Roman" pitchFamily="18" charset="0"/>
              </a:rPr>
              <a:t>Key Points:</a:t>
            </a:r>
            <a:endParaRPr lang="en-US" sz="2400" dirty="0" smtClean="0">
              <a:ea typeface="ＭＳ Ｐゴシック" charset="0"/>
            </a:endParaRPr>
          </a:p>
          <a:p>
            <a:pPr>
              <a:defRPr/>
            </a:pPr>
            <a:r>
              <a:rPr lang="en-US" sz="2400" dirty="0" smtClean="0"/>
              <a:t>Collaborative activity in homogeneous groups</a:t>
            </a:r>
          </a:p>
          <a:p>
            <a:pPr>
              <a:defRPr/>
            </a:pPr>
            <a:r>
              <a:rPr lang="en-US" sz="2400" dirty="0" smtClean="0"/>
              <a:t>Designed to “learn” the math through engagement</a:t>
            </a:r>
          </a:p>
          <a:p>
            <a:pPr>
              <a:defRPr/>
            </a:pPr>
            <a:r>
              <a:rPr lang="en-US" sz="2400" dirty="0" smtClean="0"/>
              <a:t>Showcased within project context, providing “purpose”</a:t>
            </a:r>
          </a:p>
          <a:p>
            <a:pPr>
              <a:defRPr/>
            </a:pPr>
            <a:r>
              <a:rPr lang="en-US" sz="2400" dirty="0" smtClean="0">
                <a:ea typeface="ＭＳ Ｐゴシック" charset="0"/>
              </a:rPr>
              <a:t>Student driven</a:t>
            </a:r>
          </a:p>
          <a:p>
            <a:pPr marL="0" indent="0">
              <a:buFont typeface="Symbol" charset="0"/>
              <a:buNone/>
              <a:defRPr/>
            </a:pPr>
            <a:endParaRPr lang="en-US" sz="2400" dirty="0">
              <a:ea typeface="ＭＳ Ｐゴシック" charset="0"/>
            </a:endParaRPr>
          </a:p>
        </p:txBody>
      </p:sp>
    </p:spTree>
    <p:extLst>
      <p:ext uri="{BB962C8B-B14F-4D97-AF65-F5344CB8AC3E}">
        <p14:creationId xmlns:p14="http://schemas.microsoft.com/office/powerpoint/2010/main" val="11995553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7">
                                            <p:txEl>
                                              <p:pRg st="2" end="2"/>
                                            </p:txEl>
                                          </p:spTgt>
                                        </p:tgtEl>
                                        <p:attrNameLst>
                                          <p:attrName>style.visibility</p:attrName>
                                        </p:attrNameLst>
                                      </p:cBhvr>
                                      <p:to>
                                        <p:strVal val="visible"/>
                                      </p:to>
                                    </p:set>
                                    <p:anim calcmode="lin" valueType="num">
                                      <p:cBhvr additive="base">
                                        <p:cTn id="13"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7">
                                            <p:txEl>
                                              <p:pRg st="3" end="3"/>
                                            </p:txEl>
                                          </p:spTgt>
                                        </p:tgtEl>
                                        <p:attrNameLst>
                                          <p:attrName>style.visibility</p:attrName>
                                        </p:attrNameLst>
                                      </p:cBhvr>
                                      <p:to>
                                        <p:strVal val="visible"/>
                                      </p:to>
                                    </p:set>
                                    <p:anim calcmode="lin" valueType="num">
                                      <p:cBhvr additive="base">
                                        <p:cTn id="19"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67">
                                            <p:txEl>
                                              <p:pRg st="4" end="4"/>
                                            </p:txEl>
                                          </p:spTgt>
                                        </p:tgtEl>
                                        <p:attrNameLst>
                                          <p:attrName>style.visibility</p:attrName>
                                        </p:attrNameLst>
                                      </p:cBhvr>
                                      <p:to>
                                        <p:strVal val="visible"/>
                                      </p:to>
                                    </p:set>
                                    <p:anim calcmode="lin" valueType="num">
                                      <p:cBhvr additive="base">
                                        <p:cTn id="25"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3667">
                                            <p:txEl>
                                              <p:pRg st="5" end="5"/>
                                            </p:txEl>
                                          </p:spTgt>
                                        </p:tgtEl>
                                        <p:attrNameLst>
                                          <p:attrName>style.visibility</p:attrName>
                                        </p:attrNameLst>
                                      </p:cBhvr>
                                      <p:to>
                                        <p:strVal val="visible"/>
                                      </p:to>
                                    </p:set>
                                    <p:anim calcmode="lin" valueType="num">
                                      <p:cBhvr additive="base">
                                        <p:cTn id="31"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3667">
                                            <p:txEl>
                                              <p:pRg st="6" end="6"/>
                                            </p:txEl>
                                          </p:spTgt>
                                        </p:tgtEl>
                                        <p:attrNameLst>
                                          <p:attrName>style.visibility</p:attrName>
                                        </p:attrNameLst>
                                      </p:cBhvr>
                                      <p:to>
                                        <p:strVal val="visible"/>
                                      </p:to>
                                    </p:set>
                                    <p:anim calcmode="lin" valueType="num">
                                      <p:cBhvr additive="base">
                                        <p:cTn id="37" dur="500" fill="hold"/>
                                        <p:tgtEl>
                                          <p:spTgt spid="11366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6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715530" y="296563"/>
            <a:ext cx="5943600" cy="914400"/>
          </a:xfrm>
        </p:spPr>
        <p:txBody>
          <a:bodyPr/>
          <a:lstStyle/>
          <a:p>
            <a:pPr algn="ctr" eaLnBrk="1" hangingPunct="1"/>
            <a:r>
              <a:rPr lang="en-US" sz="4400" dirty="0" smtClean="0">
                <a:solidFill>
                  <a:srgbClr val="16165D"/>
                </a:solidFill>
                <a:latin typeface="Times New Roman" pitchFamily="18" charset="0"/>
                <a:cs typeface="Times New Roman" pitchFamily="18" charset="0"/>
              </a:rPr>
              <a:t>Session 1 - Key Idea</a:t>
            </a:r>
          </a:p>
        </p:txBody>
      </p:sp>
      <p:sp>
        <p:nvSpPr>
          <p:cNvPr id="6147" name="Text Placeholder 6"/>
          <p:cNvSpPr>
            <a:spLocks noGrp="1"/>
          </p:cNvSpPr>
          <p:nvPr>
            <p:ph type="body" sz="half" idx="1"/>
          </p:nvPr>
        </p:nvSpPr>
        <p:spPr>
          <a:xfrm>
            <a:off x="578707" y="2198024"/>
            <a:ext cx="5636742" cy="2917398"/>
          </a:xfrm>
        </p:spPr>
        <p:txBody>
          <a:bodyPr/>
          <a:lstStyle/>
          <a:p>
            <a:r>
              <a:rPr lang="en-US" b="1" dirty="0"/>
              <a:t>Rationale for and Introduction to Seven Elements for Developing Math Lessons in CT Project Units</a:t>
            </a:r>
            <a:endParaRPr lang="en-US" dirty="0">
              <a:ea typeface="ＭＳ Ｐゴシック" charset="0"/>
            </a:endParaRPr>
          </a:p>
        </p:txBody>
      </p:sp>
      <p:pic>
        <p:nvPicPr>
          <p:cNvPr id="3" name="Picture 2" descr="C:\Users\kbarger\AppData\Local\Microsoft\Windows\Temporary Internet Files\Content.IE5\CPTZ3KJL\MP90044241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0318" y="1742303"/>
            <a:ext cx="2537563" cy="382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35528"/>
      </p:ext>
    </p:extLst>
  </p:cSld>
  <p:clrMapOvr>
    <a:masterClrMapping/>
  </p:clrMapOvr>
  <p:transition spd="med">
    <p:pull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7A95ACAB-B43E-4AA3-84F6-7F6430A2A7F7}" type="slidenum">
              <a:rPr lang="en-US" smtClean="0"/>
              <a:pPr>
                <a:defRPr/>
              </a:pPr>
              <a:t>20</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227"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029694"/>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93825" y="794951"/>
            <a:ext cx="7302842" cy="914400"/>
          </a:xfrm>
        </p:spPr>
        <p:txBody>
          <a:bodyPr/>
          <a:lstStyle/>
          <a:p>
            <a:pPr algn="ctr"/>
            <a:r>
              <a:rPr lang="en-US"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Math Framework:  “</a:t>
            </a:r>
            <a:r>
              <a:rPr lang="en-US" altLang="ja-JP" sz="3200" dirty="0" smtClean="0">
                <a:latin typeface="Times New Roman" pitchFamily="18" charset="0"/>
                <a:cs typeface="Times New Roman" pitchFamily="18" charset="0"/>
              </a:rPr>
              <a:t>7 Elements</a:t>
            </a:r>
            <a:r>
              <a:rPr lang="en-US" altLang="en-US" sz="3200" dirty="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 for </a:t>
            </a:r>
            <a:r>
              <a:rPr lang="en-US" altLang="ja-JP" sz="3200" i="1" dirty="0" smtClean="0">
                <a:latin typeface="Times New Roman" pitchFamily="18" charset="0"/>
                <a:cs typeface="Times New Roman" pitchFamily="18" charset="0"/>
              </a:rPr>
              <a:t>Enhanced CT Programs</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113667" name="Content Placeholder 2"/>
          <p:cNvSpPr>
            <a:spLocks noGrp="1"/>
          </p:cNvSpPr>
          <p:nvPr>
            <p:ph idx="1"/>
          </p:nvPr>
        </p:nvSpPr>
        <p:spPr>
          <a:xfrm>
            <a:off x="748484" y="1663700"/>
            <a:ext cx="7543800" cy="4648200"/>
          </a:xfrm>
        </p:spPr>
        <p:txBody>
          <a:bodyPr/>
          <a:lstStyle/>
          <a:p>
            <a:pPr marL="0" indent="0">
              <a:buNone/>
              <a:defRPr/>
            </a:pPr>
            <a:r>
              <a:rPr lang="en-US" sz="3000" dirty="0" smtClean="0">
                <a:latin typeface="Times New Roman" charset="0"/>
                <a:ea typeface="ＭＳ Ｐゴシック" charset="0"/>
                <a:cs typeface="Times New Roman" charset="0"/>
              </a:rPr>
              <a:t>Element #4:  Work Through Additional Contextual Example(s)</a:t>
            </a:r>
            <a:endParaRPr lang="en-US" sz="3000" dirty="0">
              <a:latin typeface="Times New Roman" charset="0"/>
              <a:ea typeface="ＭＳ Ｐゴシック" charset="0"/>
              <a:cs typeface="Times New Roman" charset="0"/>
            </a:endParaRPr>
          </a:p>
          <a:p>
            <a:pPr marL="0" indent="0">
              <a:buFont typeface="Symbol" charset="0"/>
              <a:buNone/>
              <a:defRPr/>
            </a:pPr>
            <a:endParaRPr lang="en-US" sz="2400" dirty="0" smtClean="0">
              <a:ea typeface="ＭＳ Ｐゴシック" charset="0"/>
            </a:endParaRPr>
          </a:p>
          <a:p>
            <a:pPr marL="0" indent="0">
              <a:buFont typeface="Symbol" charset="0"/>
              <a:buNone/>
              <a:defRPr/>
            </a:pPr>
            <a:r>
              <a:rPr lang="en-US" sz="2400" b="1" dirty="0" smtClean="0">
                <a:solidFill>
                  <a:srgbClr val="A50021"/>
                </a:solidFill>
                <a:latin typeface="Times New Roman" pitchFamily="18" charset="0"/>
                <a:ea typeface="ＭＳ Ｐゴシック" charset="0"/>
                <a:cs typeface="Times New Roman" pitchFamily="18" charset="0"/>
              </a:rPr>
              <a:t>Key Points:</a:t>
            </a:r>
          </a:p>
          <a:p>
            <a:pPr marL="0" indent="0">
              <a:buFont typeface="Symbol" charset="0"/>
              <a:buNone/>
              <a:defRPr/>
            </a:pPr>
            <a:endParaRPr lang="en-US" sz="2400" dirty="0" smtClean="0">
              <a:ea typeface="ＭＳ Ｐゴシック" charset="0"/>
            </a:endParaRPr>
          </a:p>
          <a:p>
            <a:pPr>
              <a:defRPr/>
            </a:pPr>
            <a:r>
              <a:rPr lang="en-US" sz="2400" dirty="0" smtClean="0"/>
              <a:t>Expand what was learned in element #3 to additional scenario </a:t>
            </a:r>
          </a:p>
          <a:p>
            <a:pPr>
              <a:defRPr/>
            </a:pPr>
            <a:r>
              <a:rPr lang="en-US" sz="2400" dirty="0" smtClean="0"/>
              <a:t>Deepen understanding in context</a:t>
            </a:r>
            <a:endParaRPr lang="en-US" sz="2400" dirty="0" smtClean="0">
              <a:ea typeface="ＭＳ Ｐゴシック" charset="0"/>
            </a:endParaRPr>
          </a:p>
          <a:p>
            <a:pPr marL="0" indent="0">
              <a:buFont typeface="Symbol" charset="0"/>
              <a:buNone/>
              <a:defRPr/>
            </a:pPr>
            <a:endParaRPr lang="en-US" sz="2400" dirty="0">
              <a:ea typeface="ＭＳ Ｐゴシック" charset="0"/>
            </a:endParaRPr>
          </a:p>
        </p:txBody>
      </p:sp>
    </p:spTree>
    <p:extLst>
      <p:ext uri="{BB962C8B-B14F-4D97-AF65-F5344CB8AC3E}">
        <p14:creationId xmlns:p14="http://schemas.microsoft.com/office/powerpoint/2010/main" val="22808893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7">
                                            <p:txEl>
                                              <p:pRg st="2" end="2"/>
                                            </p:txEl>
                                          </p:spTgt>
                                        </p:tgtEl>
                                        <p:attrNameLst>
                                          <p:attrName>style.visibility</p:attrName>
                                        </p:attrNameLst>
                                      </p:cBhvr>
                                      <p:to>
                                        <p:strVal val="visible"/>
                                      </p:to>
                                    </p:set>
                                    <p:anim calcmode="lin" valueType="num">
                                      <p:cBhvr additive="base">
                                        <p:cTn id="13"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7">
                                            <p:txEl>
                                              <p:pRg st="4" end="4"/>
                                            </p:txEl>
                                          </p:spTgt>
                                        </p:tgtEl>
                                        <p:attrNameLst>
                                          <p:attrName>style.visibility</p:attrName>
                                        </p:attrNameLst>
                                      </p:cBhvr>
                                      <p:to>
                                        <p:strVal val="visible"/>
                                      </p:to>
                                    </p:set>
                                    <p:anim calcmode="lin" valueType="num">
                                      <p:cBhvr additive="base">
                                        <p:cTn id="19"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67">
                                            <p:txEl>
                                              <p:pRg st="5" end="5"/>
                                            </p:txEl>
                                          </p:spTgt>
                                        </p:tgtEl>
                                        <p:attrNameLst>
                                          <p:attrName>style.visibility</p:attrName>
                                        </p:attrNameLst>
                                      </p:cBhvr>
                                      <p:to>
                                        <p:strVal val="visible"/>
                                      </p:to>
                                    </p:set>
                                    <p:anim calcmode="lin" valueType="num">
                                      <p:cBhvr additive="base">
                                        <p:cTn id="25"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7A95ACAB-B43E-4AA3-84F6-7F6430A2A7F7}" type="slidenum">
              <a:rPr lang="en-US" smtClean="0"/>
              <a:pPr>
                <a:defRPr/>
              </a:pPr>
              <a:t>22</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227"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6029694"/>
      </p:ext>
    </p:extLst>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93825" y="794951"/>
            <a:ext cx="7302842" cy="914400"/>
          </a:xfrm>
        </p:spPr>
        <p:txBody>
          <a:bodyPr/>
          <a:lstStyle/>
          <a:p>
            <a:pPr algn="ctr"/>
            <a:r>
              <a:rPr lang="en-US"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Math Framework:  “</a:t>
            </a:r>
            <a:r>
              <a:rPr lang="en-US" altLang="ja-JP" sz="3200" dirty="0" smtClean="0">
                <a:latin typeface="Times New Roman" pitchFamily="18" charset="0"/>
                <a:cs typeface="Times New Roman" pitchFamily="18" charset="0"/>
              </a:rPr>
              <a:t>7 Elements</a:t>
            </a:r>
            <a:r>
              <a:rPr lang="en-US" altLang="en-US" sz="3200" dirty="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 for </a:t>
            </a:r>
            <a:r>
              <a:rPr lang="en-US" altLang="ja-JP" sz="3200" i="1" dirty="0" smtClean="0">
                <a:latin typeface="Times New Roman" pitchFamily="18" charset="0"/>
                <a:cs typeface="Times New Roman" pitchFamily="18" charset="0"/>
              </a:rPr>
              <a:t>Enhanced CT Programs</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113667" name="Content Placeholder 2"/>
          <p:cNvSpPr>
            <a:spLocks noGrp="1"/>
          </p:cNvSpPr>
          <p:nvPr>
            <p:ph idx="1"/>
          </p:nvPr>
        </p:nvSpPr>
        <p:spPr>
          <a:xfrm>
            <a:off x="748484" y="1663700"/>
            <a:ext cx="7543800" cy="4648200"/>
          </a:xfrm>
        </p:spPr>
        <p:txBody>
          <a:bodyPr/>
          <a:lstStyle/>
          <a:p>
            <a:pPr marL="0" indent="0">
              <a:buNone/>
              <a:defRPr/>
            </a:pPr>
            <a:r>
              <a:rPr lang="en-US" sz="3000" dirty="0" smtClean="0">
                <a:latin typeface="Times New Roman" charset="0"/>
                <a:ea typeface="ＭＳ Ｐゴシック" charset="0"/>
                <a:cs typeface="Times New Roman" charset="0"/>
              </a:rPr>
              <a:t>Element #5:  Work Through Traditional Math Problems</a:t>
            </a:r>
            <a:endParaRPr lang="en-US" sz="3000" dirty="0">
              <a:latin typeface="Times New Roman" charset="0"/>
              <a:ea typeface="ＭＳ Ｐゴシック" charset="0"/>
              <a:cs typeface="Times New Roman" charset="0"/>
            </a:endParaRPr>
          </a:p>
          <a:p>
            <a:pPr marL="0" indent="0">
              <a:buFont typeface="Symbol" charset="0"/>
              <a:buNone/>
              <a:defRPr/>
            </a:pPr>
            <a:endParaRPr lang="en-US" sz="2400" dirty="0" smtClean="0">
              <a:ea typeface="ＭＳ Ｐゴシック" charset="0"/>
            </a:endParaRPr>
          </a:p>
          <a:p>
            <a:pPr marL="0" indent="0">
              <a:buFont typeface="Symbol" charset="0"/>
              <a:buNone/>
              <a:defRPr/>
            </a:pPr>
            <a:r>
              <a:rPr lang="en-US" sz="2400" b="1" dirty="0" smtClean="0">
                <a:solidFill>
                  <a:srgbClr val="A50021"/>
                </a:solidFill>
                <a:latin typeface="Times New Roman" pitchFamily="18" charset="0"/>
                <a:ea typeface="ＭＳ Ｐゴシック" charset="0"/>
                <a:cs typeface="Times New Roman" pitchFamily="18" charset="0"/>
              </a:rPr>
              <a:t>Key Point:</a:t>
            </a:r>
          </a:p>
          <a:p>
            <a:pPr marL="0" indent="0">
              <a:buFont typeface="Symbol" charset="0"/>
              <a:buNone/>
              <a:defRPr/>
            </a:pPr>
            <a:endParaRPr lang="en-US" sz="2400" dirty="0" smtClean="0">
              <a:ea typeface="ＭＳ Ｐゴシック" charset="0"/>
            </a:endParaRPr>
          </a:p>
          <a:p>
            <a:pPr>
              <a:defRPr/>
            </a:pPr>
            <a:r>
              <a:rPr lang="en-US" sz="2400" dirty="0" smtClean="0"/>
              <a:t>Increases opportunities for transferability of math concepts / skills identified in element #1 to other contexts</a:t>
            </a:r>
          </a:p>
          <a:p>
            <a:pPr marL="0" indent="0">
              <a:buFont typeface="Symbol" charset="0"/>
              <a:buNone/>
              <a:defRPr/>
            </a:pPr>
            <a:endParaRPr lang="en-US" sz="2400" dirty="0">
              <a:ea typeface="ＭＳ Ｐゴシック" charset="0"/>
            </a:endParaRPr>
          </a:p>
        </p:txBody>
      </p:sp>
    </p:spTree>
    <p:extLst>
      <p:ext uri="{BB962C8B-B14F-4D97-AF65-F5344CB8AC3E}">
        <p14:creationId xmlns:p14="http://schemas.microsoft.com/office/powerpoint/2010/main" val="23430245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7">
                                            <p:txEl>
                                              <p:pRg st="2" end="2"/>
                                            </p:txEl>
                                          </p:spTgt>
                                        </p:tgtEl>
                                        <p:attrNameLst>
                                          <p:attrName>style.visibility</p:attrName>
                                        </p:attrNameLst>
                                      </p:cBhvr>
                                      <p:to>
                                        <p:strVal val="visible"/>
                                      </p:to>
                                    </p:set>
                                    <p:anim calcmode="lin" valueType="num">
                                      <p:cBhvr additive="base">
                                        <p:cTn id="13"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7">
                                            <p:txEl>
                                              <p:pRg st="4" end="4"/>
                                            </p:txEl>
                                          </p:spTgt>
                                        </p:tgtEl>
                                        <p:attrNameLst>
                                          <p:attrName>style.visibility</p:attrName>
                                        </p:attrNameLst>
                                      </p:cBhvr>
                                      <p:to>
                                        <p:strVal val="visible"/>
                                      </p:to>
                                    </p:set>
                                    <p:anim calcmode="lin" valueType="num">
                                      <p:cBhvr additive="base">
                                        <p:cTn id="19"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93825" y="794951"/>
            <a:ext cx="7302842" cy="914400"/>
          </a:xfrm>
        </p:spPr>
        <p:txBody>
          <a:bodyPr/>
          <a:lstStyle/>
          <a:p>
            <a:pPr algn="ctr"/>
            <a:r>
              <a:rPr lang="en-US"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Math Framework:  “</a:t>
            </a:r>
            <a:r>
              <a:rPr lang="en-US" altLang="ja-JP" sz="3200" dirty="0" smtClean="0">
                <a:latin typeface="Times New Roman" pitchFamily="18" charset="0"/>
                <a:cs typeface="Times New Roman" pitchFamily="18" charset="0"/>
              </a:rPr>
              <a:t>7 Elements</a:t>
            </a:r>
            <a:r>
              <a:rPr lang="en-US" altLang="en-US" sz="3200" dirty="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 for </a:t>
            </a:r>
            <a:r>
              <a:rPr lang="en-US" altLang="ja-JP" sz="3200" i="1" dirty="0" smtClean="0">
                <a:latin typeface="Times New Roman" pitchFamily="18" charset="0"/>
                <a:cs typeface="Times New Roman" pitchFamily="18" charset="0"/>
              </a:rPr>
              <a:t>Enhanced CT Programs</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113667" name="Content Placeholder 2"/>
          <p:cNvSpPr>
            <a:spLocks noGrp="1"/>
          </p:cNvSpPr>
          <p:nvPr>
            <p:ph idx="1"/>
          </p:nvPr>
        </p:nvSpPr>
        <p:spPr>
          <a:xfrm>
            <a:off x="748484" y="1663700"/>
            <a:ext cx="7543800" cy="4648200"/>
          </a:xfrm>
        </p:spPr>
        <p:txBody>
          <a:bodyPr/>
          <a:lstStyle/>
          <a:p>
            <a:pPr marL="0" indent="0">
              <a:buNone/>
              <a:defRPr/>
            </a:pPr>
            <a:r>
              <a:rPr lang="en-US" sz="3000" dirty="0" smtClean="0">
                <a:latin typeface="Times New Roman" charset="0"/>
                <a:ea typeface="ＭＳ Ｐゴシック" charset="0"/>
                <a:cs typeface="Times New Roman" charset="0"/>
              </a:rPr>
              <a:t>Element #6:  Students Demonstrate </a:t>
            </a:r>
            <a:r>
              <a:rPr lang="en-US" sz="3000" dirty="0">
                <a:latin typeface="Times New Roman" charset="0"/>
                <a:ea typeface="ＭＳ Ｐゴシック" charset="0"/>
                <a:cs typeface="Times New Roman" charset="0"/>
              </a:rPr>
              <a:t>T</a:t>
            </a:r>
            <a:r>
              <a:rPr lang="en-US" sz="3000" dirty="0" smtClean="0">
                <a:latin typeface="Times New Roman" charset="0"/>
                <a:ea typeface="ＭＳ Ｐゴシック" charset="0"/>
                <a:cs typeface="Times New Roman" charset="0"/>
              </a:rPr>
              <a:t>heir </a:t>
            </a:r>
            <a:r>
              <a:rPr lang="en-US" sz="3000" dirty="0">
                <a:latin typeface="Times New Roman" charset="0"/>
                <a:ea typeface="ＭＳ Ｐゴシック" charset="0"/>
                <a:cs typeface="Times New Roman" charset="0"/>
              </a:rPr>
              <a:t>U</a:t>
            </a:r>
            <a:r>
              <a:rPr lang="en-US" sz="3000" dirty="0" smtClean="0">
                <a:latin typeface="Times New Roman" charset="0"/>
                <a:ea typeface="ＭＳ Ｐゴシック" charset="0"/>
                <a:cs typeface="Times New Roman" charset="0"/>
              </a:rPr>
              <a:t>nderstanding</a:t>
            </a:r>
            <a:endParaRPr lang="en-US" sz="3000" dirty="0">
              <a:latin typeface="Times New Roman" charset="0"/>
              <a:ea typeface="ＭＳ Ｐゴシック" charset="0"/>
              <a:cs typeface="Times New Roman" charset="0"/>
            </a:endParaRPr>
          </a:p>
          <a:p>
            <a:pPr marL="0" indent="0">
              <a:buFont typeface="Symbol" charset="0"/>
              <a:buNone/>
              <a:defRPr/>
            </a:pPr>
            <a:endParaRPr lang="en-US" sz="2400" dirty="0" smtClean="0">
              <a:ea typeface="ＭＳ Ｐゴシック" charset="0"/>
            </a:endParaRPr>
          </a:p>
          <a:p>
            <a:pPr marL="0" indent="0">
              <a:buFont typeface="Symbol" charset="0"/>
              <a:buNone/>
              <a:defRPr/>
            </a:pPr>
            <a:r>
              <a:rPr lang="en-US" sz="2400" b="1" dirty="0" smtClean="0">
                <a:solidFill>
                  <a:srgbClr val="A50021"/>
                </a:solidFill>
                <a:latin typeface="Times New Roman" pitchFamily="18" charset="0"/>
                <a:ea typeface="ＭＳ Ｐゴシック" charset="0"/>
                <a:cs typeface="Times New Roman" pitchFamily="18" charset="0"/>
              </a:rPr>
              <a:t>Key Point:</a:t>
            </a:r>
          </a:p>
          <a:p>
            <a:pPr marL="0" indent="0">
              <a:buFont typeface="Symbol" charset="0"/>
              <a:buNone/>
              <a:defRPr/>
            </a:pPr>
            <a:endParaRPr lang="en-US" sz="2400" dirty="0" smtClean="0">
              <a:ea typeface="ＭＳ Ｐゴシック" charset="0"/>
            </a:endParaRPr>
          </a:p>
          <a:p>
            <a:pPr>
              <a:defRPr/>
            </a:pPr>
            <a:r>
              <a:rPr lang="en-US" sz="2400" dirty="0" smtClean="0"/>
              <a:t>Apply the math learning to project deliverables.</a:t>
            </a:r>
          </a:p>
          <a:p>
            <a:pPr marL="0" indent="0">
              <a:buFont typeface="Symbol" charset="0"/>
              <a:buNone/>
              <a:defRPr/>
            </a:pPr>
            <a:endParaRPr lang="en-US" sz="2400" dirty="0">
              <a:ea typeface="ＭＳ Ｐゴシック" charset="0"/>
            </a:endParaRPr>
          </a:p>
        </p:txBody>
      </p:sp>
    </p:spTree>
    <p:extLst>
      <p:ext uri="{BB962C8B-B14F-4D97-AF65-F5344CB8AC3E}">
        <p14:creationId xmlns:p14="http://schemas.microsoft.com/office/powerpoint/2010/main" val="23430245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7">
                                            <p:txEl>
                                              <p:pRg st="2" end="2"/>
                                            </p:txEl>
                                          </p:spTgt>
                                        </p:tgtEl>
                                        <p:attrNameLst>
                                          <p:attrName>style.visibility</p:attrName>
                                        </p:attrNameLst>
                                      </p:cBhvr>
                                      <p:to>
                                        <p:strVal val="visible"/>
                                      </p:to>
                                    </p:set>
                                    <p:anim calcmode="lin" valueType="num">
                                      <p:cBhvr additive="base">
                                        <p:cTn id="13"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7">
                                            <p:txEl>
                                              <p:pRg st="4" end="4"/>
                                            </p:txEl>
                                          </p:spTgt>
                                        </p:tgtEl>
                                        <p:attrNameLst>
                                          <p:attrName>style.visibility</p:attrName>
                                        </p:attrNameLst>
                                      </p:cBhvr>
                                      <p:to>
                                        <p:strVal val="visible"/>
                                      </p:to>
                                    </p:set>
                                    <p:anim calcmode="lin" valueType="num">
                                      <p:cBhvr additive="base">
                                        <p:cTn id="19"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93825" y="794951"/>
            <a:ext cx="7302842" cy="914400"/>
          </a:xfrm>
        </p:spPr>
        <p:txBody>
          <a:bodyPr/>
          <a:lstStyle/>
          <a:p>
            <a:pPr algn="ctr"/>
            <a:r>
              <a:rPr lang="en-US"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Math Framework:  “</a:t>
            </a:r>
            <a:r>
              <a:rPr lang="en-US" altLang="ja-JP" sz="3200" dirty="0" smtClean="0">
                <a:latin typeface="Times New Roman" pitchFamily="18" charset="0"/>
                <a:cs typeface="Times New Roman" pitchFamily="18" charset="0"/>
              </a:rPr>
              <a:t>7 Elements</a:t>
            </a:r>
            <a:r>
              <a:rPr lang="en-US" altLang="en-US" sz="3200" dirty="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 for </a:t>
            </a:r>
            <a:r>
              <a:rPr lang="en-US" altLang="ja-JP" sz="3200" i="1" dirty="0" smtClean="0">
                <a:latin typeface="Times New Roman" pitchFamily="18" charset="0"/>
                <a:cs typeface="Times New Roman" pitchFamily="18" charset="0"/>
              </a:rPr>
              <a:t>Enhanced CT Programs</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113667" name="Content Placeholder 2"/>
          <p:cNvSpPr>
            <a:spLocks noGrp="1"/>
          </p:cNvSpPr>
          <p:nvPr>
            <p:ph idx="1"/>
          </p:nvPr>
        </p:nvSpPr>
        <p:spPr>
          <a:xfrm>
            <a:off x="748484" y="1663700"/>
            <a:ext cx="7543800" cy="4648200"/>
          </a:xfrm>
        </p:spPr>
        <p:txBody>
          <a:bodyPr/>
          <a:lstStyle/>
          <a:p>
            <a:pPr marL="0" indent="0">
              <a:buNone/>
              <a:defRPr/>
            </a:pPr>
            <a:r>
              <a:rPr lang="en-US" sz="3000" dirty="0" smtClean="0">
                <a:latin typeface="Times New Roman" charset="0"/>
                <a:ea typeface="ＭＳ Ｐゴシック" charset="0"/>
                <a:cs typeface="Times New Roman" charset="0"/>
              </a:rPr>
              <a:t>Element #7:  Formal Assessment</a:t>
            </a:r>
            <a:endParaRPr lang="en-US" sz="3000" dirty="0">
              <a:latin typeface="Times New Roman" charset="0"/>
              <a:ea typeface="ＭＳ Ｐゴシック" charset="0"/>
              <a:cs typeface="Times New Roman" charset="0"/>
            </a:endParaRPr>
          </a:p>
          <a:p>
            <a:pPr marL="0" indent="0">
              <a:buFont typeface="Symbol" charset="0"/>
              <a:buNone/>
              <a:defRPr/>
            </a:pPr>
            <a:endParaRPr lang="en-US" sz="2400" dirty="0" smtClean="0">
              <a:ea typeface="ＭＳ Ｐゴシック" charset="0"/>
            </a:endParaRPr>
          </a:p>
          <a:p>
            <a:pPr marL="0" indent="0">
              <a:buFont typeface="Symbol" charset="0"/>
              <a:buNone/>
              <a:defRPr/>
            </a:pPr>
            <a:r>
              <a:rPr lang="en-US" sz="2400" b="1" dirty="0" smtClean="0">
                <a:solidFill>
                  <a:srgbClr val="A50021"/>
                </a:solidFill>
                <a:latin typeface="Times New Roman" pitchFamily="18" charset="0"/>
                <a:ea typeface="ＭＳ Ｐゴシック" charset="0"/>
                <a:cs typeface="Times New Roman" pitchFamily="18" charset="0"/>
              </a:rPr>
              <a:t>Key Points:</a:t>
            </a:r>
          </a:p>
          <a:p>
            <a:pPr marL="0" indent="0">
              <a:buFont typeface="Symbol" charset="0"/>
              <a:buNone/>
              <a:defRPr/>
            </a:pPr>
            <a:endParaRPr lang="en-US" sz="2400" dirty="0" smtClean="0">
              <a:ea typeface="ＭＳ Ｐゴシック" charset="0"/>
            </a:endParaRPr>
          </a:p>
          <a:p>
            <a:pPr>
              <a:defRPr/>
            </a:pPr>
            <a:r>
              <a:rPr lang="en-US" sz="2400" dirty="0" smtClean="0"/>
              <a:t>Include math problems in the end of project assessment</a:t>
            </a:r>
          </a:p>
          <a:p>
            <a:pPr>
              <a:defRPr/>
            </a:pPr>
            <a:r>
              <a:rPr lang="en-US" sz="2400" dirty="0" smtClean="0"/>
              <a:t>Problems should be written both in project context and void of context (as they might appear in math classroom)</a:t>
            </a:r>
            <a:endParaRPr lang="en-US" sz="2400" dirty="0" smtClean="0">
              <a:ea typeface="ＭＳ Ｐゴシック" charset="0"/>
            </a:endParaRPr>
          </a:p>
          <a:p>
            <a:pPr marL="0" indent="0">
              <a:buFont typeface="Symbol" charset="0"/>
              <a:buNone/>
              <a:defRPr/>
            </a:pPr>
            <a:endParaRPr lang="en-US" sz="2400" dirty="0">
              <a:ea typeface="ＭＳ Ｐゴシック" charset="0"/>
            </a:endParaRPr>
          </a:p>
        </p:txBody>
      </p:sp>
    </p:spTree>
    <p:extLst>
      <p:ext uri="{BB962C8B-B14F-4D97-AF65-F5344CB8AC3E}">
        <p14:creationId xmlns:p14="http://schemas.microsoft.com/office/powerpoint/2010/main" val="23430245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7">
                                            <p:txEl>
                                              <p:pRg st="2" end="2"/>
                                            </p:txEl>
                                          </p:spTgt>
                                        </p:tgtEl>
                                        <p:attrNameLst>
                                          <p:attrName>style.visibility</p:attrName>
                                        </p:attrNameLst>
                                      </p:cBhvr>
                                      <p:to>
                                        <p:strVal val="visible"/>
                                      </p:to>
                                    </p:set>
                                    <p:anim calcmode="lin" valueType="num">
                                      <p:cBhvr additive="base">
                                        <p:cTn id="13"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7">
                                            <p:txEl>
                                              <p:pRg st="4" end="4"/>
                                            </p:txEl>
                                          </p:spTgt>
                                        </p:tgtEl>
                                        <p:attrNameLst>
                                          <p:attrName>style.visibility</p:attrName>
                                        </p:attrNameLst>
                                      </p:cBhvr>
                                      <p:to>
                                        <p:strVal val="visible"/>
                                      </p:to>
                                    </p:set>
                                    <p:anim calcmode="lin" valueType="num">
                                      <p:cBhvr additive="base">
                                        <p:cTn id="19"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67">
                                            <p:txEl>
                                              <p:pRg st="5" end="5"/>
                                            </p:txEl>
                                          </p:spTgt>
                                        </p:tgtEl>
                                        <p:attrNameLst>
                                          <p:attrName>style.visibility</p:attrName>
                                        </p:attrNameLst>
                                      </p:cBhvr>
                                      <p:to>
                                        <p:strVal val="visible"/>
                                      </p:to>
                                    </p:set>
                                    <p:anim calcmode="lin" valueType="num">
                                      <p:cBhvr additive="base">
                                        <p:cTn id="25"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715530" y="296563"/>
            <a:ext cx="5943600" cy="914400"/>
          </a:xfrm>
        </p:spPr>
        <p:txBody>
          <a:bodyPr/>
          <a:lstStyle/>
          <a:p>
            <a:pPr algn="ctr" eaLnBrk="1" hangingPunct="1"/>
            <a:r>
              <a:rPr lang="en-US" sz="4400" dirty="0" smtClean="0">
                <a:solidFill>
                  <a:srgbClr val="16165D"/>
                </a:solidFill>
                <a:latin typeface="Times New Roman" pitchFamily="18" charset="0"/>
                <a:cs typeface="Times New Roman" pitchFamily="18" charset="0"/>
              </a:rPr>
              <a:t>Session 2 - Key Idea</a:t>
            </a:r>
          </a:p>
        </p:txBody>
      </p:sp>
      <p:sp>
        <p:nvSpPr>
          <p:cNvPr id="6147" name="Text Placeholder 6"/>
          <p:cNvSpPr>
            <a:spLocks noGrp="1"/>
          </p:cNvSpPr>
          <p:nvPr>
            <p:ph type="body" sz="half" idx="1"/>
          </p:nvPr>
        </p:nvSpPr>
        <p:spPr>
          <a:xfrm>
            <a:off x="467497" y="2198024"/>
            <a:ext cx="5636742" cy="3226592"/>
          </a:xfrm>
        </p:spPr>
        <p:txBody>
          <a:bodyPr/>
          <a:lstStyle/>
          <a:p>
            <a:r>
              <a:rPr lang="en-US" sz="3600" b="1" dirty="0" smtClean="0"/>
              <a:t>CT &amp; Math Teacher work collaboratively to find and examine seven element math lessons in Course I projects.</a:t>
            </a:r>
          </a:p>
        </p:txBody>
      </p:sp>
      <p:pic>
        <p:nvPicPr>
          <p:cNvPr id="3" name="Picture 2" descr="C:\Users\kbarger\AppData\Local\Microsoft\Windows\Temporary Internet Files\Content.IE5\CPTZ3KJL\MP90044241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0318" y="1742303"/>
            <a:ext cx="2537563" cy="382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030329"/>
      </p:ext>
    </p:extLst>
  </p:cSld>
  <p:clrMapOvr>
    <a:masterClrMapping/>
  </p:clrMapOvr>
  <p:transition spd="med">
    <p:pull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393825" y="794951"/>
            <a:ext cx="7302842" cy="914400"/>
          </a:xfrm>
        </p:spPr>
        <p:txBody>
          <a:bodyPr/>
          <a:lstStyle/>
          <a:p>
            <a:pPr algn="ctr"/>
            <a:r>
              <a:rPr lang="en-US"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Math Framework:  “</a:t>
            </a:r>
            <a:r>
              <a:rPr lang="en-US" altLang="ja-JP" sz="3200" dirty="0" smtClean="0">
                <a:latin typeface="Times New Roman" pitchFamily="18" charset="0"/>
                <a:cs typeface="Times New Roman" pitchFamily="18" charset="0"/>
              </a:rPr>
              <a:t>7 Elements</a:t>
            </a:r>
            <a:r>
              <a:rPr lang="en-US" altLang="en-US" sz="3200" dirty="0" smtClean="0">
                <a:latin typeface="Times New Roman" pitchFamily="18" charset="0"/>
                <a:cs typeface="Times New Roman" pitchFamily="18" charset="0"/>
              </a:rPr>
              <a:t>”</a:t>
            </a:r>
            <a:r>
              <a:rPr lang="en-US" altLang="ja-JP" sz="3200" dirty="0" smtClean="0">
                <a:latin typeface="Times New Roman" pitchFamily="18" charset="0"/>
                <a:cs typeface="Times New Roman" pitchFamily="18" charset="0"/>
              </a:rPr>
              <a:t> for </a:t>
            </a:r>
            <a:r>
              <a:rPr lang="en-US" altLang="ja-JP" sz="3200" i="1" dirty="0" smtClean="0">
                <a:latin typeface="Times New Roman" pitchFamily="18" charset="0"/>
                <a:cs typeface="Times New Roman" pitchFamily="18" charset="0"/>
              </a:rPr>
              <a:t>Enhanced CT Programs</a:t>
            </a:r>
            <a:r>
              <a:rPr lang="en-US" altLang="ja-JP" dirty="0" smtClean="0">
                <a:latin typeface="Times New Roman" pitchFamily="18" charset="0"/>
                <a:cs typeface="Times New Roman" pitchFamily="18" charset="0"/>
              </a:rPr>
              <a:t/>
            </a:r>
            <a:br>
              <a:rPr lang="en-US" altLang="ja-JP"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
        <p:nvSpPr>
          <p:cNvPr id="113667" name="Content Placeholder 2"/>
          <p:cNvSpPr>
            <a:spLocks noGrp="1"/>
          </p:cNvSpPr>
          <p:nvPr>
            <p:ph idx="1"/>
          </p:nvPr>
        </p:nvSpPr>
        <p:spPr>
          <a:xfrm>
            <a:off x="748484" y="1663700"/>
            <a:ext cx="7543800" cy="4648200"/>
          </a:xfrm>
        </p:spPr>
        <p:txBody>
          <a:bodyPr/>
          <a:lstStyle/>
          <a:p>
            <a:pPr marL="742950" indent="-742950">
              <a:buFont typeface="Wingdings" charset="0"/>
              <a:buAutoNum type="arabicPeriod"/>
              <a:defRPr/>
            </a:pPr>
            <a:r>
              <a:rPr lang="en-US" sz="3000" dirty="0">
                <a:latin typeface="Times New Roman" charset="0"/>
                <a:ea typeface="ＭＳ Ｐゴシック" charset="0"/>
                <a:cs typeface="Times New Roman" charset="0"/>
              </a:rPr>
              <a:t>Introduce the </a:t>
            </a:r>
            <a:r>
              <a:rPr lang="en-US" sz="3000" dirty="0" smtClean="0">
                <a:latin typeface="Times New Roman" charset="0"/>
                <a:ea typeface="ＭＳ Ｐゴシック" charset="0"/>
                <a:cs typeface="Times New Roman" charset="0"/>
              </a:rPr>
              <a:t>CT </a:t>
            </a:r>
            <a:r>
              <a:rPr lang="en-US" sz="3000" dirty="0">
                <a:latin typeface="Times New Roman" charset="0"/>
                <a:ea typeface="ＭＳ Ｐゴシック" charset="0"/>
                <a:cs typeface="Times New Roman" charset="0"/>
              </a:rPr>
              <a:t>math lesson</a:t>
            </a:r>
          </a:p>
          <a:p>
            <a:pPr marL="742950" indent="-742950">
              <a:buFont typeface="Wingdings" charset="0"/>
              <a:buAutoNum type="arabicPeriod"/>
              <a:defRPr/>
            </a:pPr>
            <a:r>
              <a:rPr lang="en-US" sz="3000" dirty="0">
                <a:latin typeface="Times New Roman" charset="0"/>
                <a:ea typeface="ＭＳ Ｐゴシック" charset="0"/>
                <a:cs typeface="Times New Roman" charset="0"/>
              </a:rPr>
              <a:t>Assess math awareness</a:t>
            </a:r>
          </a:p>
          <a:p>
            <a:pPr marL="742950" indent="-742950">
              <a:buFont typeface="Wingdings" charset="0"/>
              <a:buAutoNum type="arabicPeriod"/>
              <a:defRPr/>
            </a:pPr>
            <a:r>
              <a:rPr lang="en-US" sz="3000" dirty="0">
                <a:latin typeface="Times New Roman" charset="0"/>
                <a:ea typeface="ＭＳ Ｐゴシック" charset="0"/>
                <a:cs typeface="Times New Roman" charset="0"/>
              </a:rPr>
              <a:t>Work through embedded example</a:t>
            </a:r>
          </a:p>
          <a:p>
            <a:pPr marL="742950" indent="-742950">
              <a:buFont typeface="Wingdings" charset="0"/>
              <a:buAutoNum type="arabicPeriod"/>
              <a:defRPr/>
            </a:pPr>
            <a:r>
              <a:rPr lang="en-US" sz="3000" dirty="0">
                <a:latin typeface="Times New Roman" charset="0"/>
                <a:ea typeface="ＭＳ Ｐゴシック" charset="0"/>
                <a:cs typeface="Times New Roman" charset="0"/>
              </a:rPr>
              <a:t>Work through related, contextual example</a:t>
            </a:r>
          </a:p>
          <a:p>
            <a:pPr marL="742950" indent="-742950">
              <a:buFont typeface="Wingdings" charset="0"/>
              <a:buAutoNum type="arabicPeriod"/>
              <a:defRPr/>
            </a:pPr>
            <a:r>
              <a:rPr lang="en-US" sz="3000" dirty="0">
                <a:latin typeface="Times New Roman" charset="0"/>
                <a:ea typeface="ＭＳ Ｐゴシック" charset="0"/>
                <a:cs typeface="Times New Roman" charset="0"/>
              </a:rPr>
              <a:t>Work through traditional math examples.</a:t>
            </a:r>
          </a:p>
          <a:p>
            <a:pPr marL="742950" indent="-742950">
              <a:buFont typeface="Wingdings" charset="0"/>
              <a:buAutoNum type="arabicPeriod" startAt="6"/>
              <a:defRPr/>
            </a:pPr>
            <a:r>
              <a:rPr lang="en-US" sz="3000" dirty="0">
                <a:latin typeface="Times New Roman" charset="0"/>
                <a:ea typeface="ＭＳ Ｐゴシック" charset="0"/>
                <a:cs typeface="Times New Roman" charset="0"/>
              </a:rPr>
              <a:t>Students demonstrate their understanding.</a:t>
            </a:r>
          </a:p>
          <a:p>
            <a:pPr marL="742950" indent="-742950">
              <a:buFont typeface="Wingdings" charset="0"/>
              <a:buAutoNum type="arabicPeriod" startAt="6"/>
              <a:defRPr/>
            </a:pPr>
            <a:r>
              <a:rPr lang="en-US" sz="3000" dirty="0">
                <a:latin typeface="Times New Roman" charset="0"/>
                <a:ea typeface="ＭＳ Ｐゴシック" charset="0"/>
                <a:cs typeface="Times New Roman" charset="0"/>
              </a:rPr>
              <a:t>Formal Assessment</a:t>
            </a:r>
          </a:p>
          <a:p>
            <a:pPr marL="0" indent="0">
              <a:buFont typeface="Symbol" charset="0"/>
              <a:buNone/>
              <a:defRPr/>
            </a:pPr>
            <a:endParaRPr lang="en-US" sz="2400" dirty="0">
              <a:ea typeface="ＭＳ Ｐゴシック" charset="0"/>
            </a:endParaRPr>
          </a:p>
        </p:txBody>
      </p:sp>
      <p:sp>
        <p:nvSpPr>
          <p:cNvPr id="9220" name="TextBox 1"/>
          <p:cNvSpPr txBox="1">
            <a:spLocks noChangeArrowheads="1"/>
          </p:cNvSpPr>
          <p:nvPr/>
        </p:nvSpPr>
        <p:spPr bwMode="auto">
          <a:xfrm>
            <a:off x="479424" y="5750011"/>
            <a:ext cx="777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omic Sans MS" pitchFamily="66" charset="0"/>
                <a:ea typeface="MS PGothic" pitchFamily="34" charset="-128"/>
              </a:defRPr>
            </a:lvl1pPr>
            <a:lvl2pPr marL="742950" indent="-285750">
              <a:defRPr sz="4000">
                <a:solidFill>
                  <a:schemeClr val="tx1"/>
                </a:solidFill>
                <a:latin typeface="Comic Sans MS" pitchFamily="66" charset="0"/>
                <a:ea typeface="MS PGothic" pitchFamily="34" charset="-128"/>
              </a:defRPr>
            </a:lvl2pPr>
            <a:lvl3pPr marL="1143000" indent="-228600">
              <a:defRPr sz="4000">
                <a:solidFill>
                  <a:schemeClr val="tx1"/>
                </a:solidFill>
                <a:latin typeface="Comic Sans MS" pitchFamily="66" charset="0"/>
                <a:ea typeface="MS PGothic" pitchFamily="34" charset="-128"/>
              </a:defRPr>
            </a:lvl3pPr>
            <a:lvl4pPr marL="1600200" indent="-228600">
              <a:defRPr sz="4000">
                <a:solidFill>
                  <a:schemeClr val="tx1"/>
                </a:solidFill>
                <a:latin typeface="Comic Sans MS" pitchFamily="66" charset="0"/>
                <a:ea typeface="MS PGothic" pitchFamily="34" charset="-128"/>
              </a:defRPr>
            </a:lvl4pPr>
            <a:lvl5pPr marL="2057400" indent="-228600">
              <a:defRPr sz="40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pPr algn="ctr"/>
            <a:r>
              <a:rPr lang="en-US" sz="3200" dirty="0">
                <a:solidFill>
                  <a:srgbClr val="A50021"/>
                </a:solidFill>
                <a:latin typeface="Times New Roman" pitchFamily="18" charset="0"/>
                <a:cs typeface="Times New Roman" pitchFamily="18" charset="0"/>
              </a:rPr>
              <a:t>Combining the NRCCTE &amp; MDC Model</a:t>
            </a:r>
          </a:p>
        </p:txBody>
      </p:sp>
    </p:spTree>
    <p:extLst>
      <p:ext uri="{BB962C8B-B14F-4D97-AF65-F5344CB8AC3E}">
        <p14:creationId xmlns:p14="http://schemas.microsoft.com/office/powerpoint/2010/main" val="38852177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additive="base">
                                        <p:cTn id="7" dur="500" fill="hold"/>
                                        <p:tgtEl>
                                          <p:spTgt spid="1136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7">
                                            <p:txEl>
                                              <p:pRg st="1" end="1"/>
                                            </p:txEl>
                                          </p:spTgt>
                                        </p:tgtEl>
                                        <p:attrNameLst>
                                          <p:attrName>style.visibility</p:attrName>
                                        </p:attrNameLst>
                                      </p:cBhvr>
                                      <p:to>
                                        <p:strVal val="visible"/>
                                      </p:to>
                                    </p:set>
                                    <p:anim calcmode="lin" valueType="num">
                                      <p:cBhvr additive="base">
                                        <p:cTn id="13" dur="500" fill="hold"/>
                                        <p:tgtEl>
                                          <p:spTgt spid="1136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6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7">
                                            <p:txEl>
                                              <p:pRg st="2" end="2"/>
                                            </p:txEl>
                                          </p:spTgt>
                                        </p:tgtEl>
                                        <p:attrNameLst>
                                          <p:attrName>style.visibility</p:attrName>
                                        </p:attrNameLst>
                                      </p:cBhvr>
                                      <p:to>
                                        <p:strVal val="visible"/>
                                      </p:to>
                                    </p:set>
                                    <p:anim calcmode="lin" valueType="num">
                                      <p:cBhvr additive="base">
                                        <p:cTn id="19" dur="500" fill="hold"/>
                                        <p:tgtEl>
                                          <p:spTgt spid="1136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6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3667">
                                            <p:txEl>
                                              <p:pRg st="3" end="3"/>
                                            </p:txEl>
                                          </p:spTgt>
                                        </p:tgtEl>
                                        <p:attrNameLst>
                                          <p:attrName>style.visibility</p:attrName>
                                        </p:attrNameLst>
                                      </p:cBhvr>
                                      <p:to>
                                        <p:strVal val="visible"/>
                                      </p:to>
                                    </p:set>
                                    <p:anim calcmode="lin" valueType="num">
                                      <p:cBhvr additive="base">
                                        <p:cTn id="25" dur="500" fill="hold"/>
                                        <p:tgtEl>
                                          <p:spTgt spid="1136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36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3667">
                                            <p:txEl>
                                              <p:pRg st="4" end="4"/>
                                            </p:txEl>
                                          </p:spTgt>
                                        </p:tgtEl>
                                        <p:attrNameLst>
                                          <p:attrName>style.visibility</p:attrName>
                                        </p:attrNameLst>
                                      </p:cBhvr>
                                      <p:to>
                                        <p:strVal val="visible"/>
                                      </p:to>
                                    </p:set>
                                    <p:anim calcmode="lin" valueType="num">
                                      <p:cBhvr additive="base">
                                        <p:cTn id="31" dur="500" fill="hold"/>
                                        <p:tgtEl>
                                          <p:spTgt spid="1136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36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3667">
                                            <p:txEl>
                                              <p:pRg st="5" end="5"/>
                                            </p:txEl>
                                          </p:spTgt>
                                        </p:tgtEl>
                                        <p:attrNameLst>
                                          <p:attrName>style.visibility</p:attrName>
                                        </p:attrNameLst>
                                      </p:cBhvr>
                                      <p:to>
                                        <p:strVal val="visible"/>
                                      </p:to>
                                    </p:set>
                                    <p:anim calcmode="lin" valueType="num">
                                      <p:cBhvr additive="base">
                                        <p:cTn id="37" dur="500" fill="hold"/>
                                        <p:tgtEl>
                                          <p:spTgt spid="11366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366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3667">
                                            <p:txEl>
                                              <p:pRg st="6" end="6"/>
                                            </p:txEl>
                                          </p:spTgt>
                                        </p:tgtEl>
                                        <p:attrNameLst>
                                          <p:attrName>style.visibility</p:attrName>
                                        </p:attrNameLst>
                                      </p:cBhvr>
                                      <p:to>
                                        <p:strVal val="visible"/>
                                      </p:to>
                                    </p:set>
                                    <p:anim calcmode="lin" valueType="num">
                                      <p:cBhvr additive="base">
                                        <p:cTn id="43" dur="500" fill="hold"/>
                                        <p:tgtEl>
                                          <p:spTgt spid="11366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366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7A95ACAB-B43E-4AA3-84F6-7F6430A2A7F7}" type="slidenum">
              <a:rPr lang="en-US" smtClean="0"/>
              <a:pPr>
                <a:defRPr/>
              </a:pPr>
              <a:t>3</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449" y="-107611"/>
            <a:ext cx="12059680" cy="6780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235571"/>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876800" y="304800"/>
            <a:ext cx="5943600" cy="914400"/>
          </a:xfrm>
        </p:spPr>
        <p:txBody>
          <a:bodyPr/>
          <a:lstStyle/>
          <a:p>
            <a:r>
              <a:rPr lang="en-US" dirty="0" smtClean="0">
                <a:latin typeface="Arial" pitchFamily="34" charset="0"/>
              </a:rPr>
              <a:t>Memory Activity</a:t>
            </a:r>
          </a:p>
        </p:txBody>
      </p:sp>
      <p:sp>
        <p:nvSpPr>
          <p:cNvPr id="4099" name="Content Placeholder 2"/>
          <p:cNvSpPr>
            <a:spLocks noGrp="1"/>
          </p:cNvSpPr>
          <p:nvPr>
            <p:ph idx="1"/>
          </p:nvPr>
        </p:nvSpPr>
        <p:spPr>
          <a:xfrm>
            <a:off x="2133600" y="462721"/>
            <a:ext cx="6705600" cy="2765854"/>
          </a:xfrm>
        </p:spPr>
        <p:txBody>
          <a:bodyPr/>
          <a:lstStyle/>
          <a:p>
            <a:pPr>
              <a:buFont typeface="Symbol" pitchFamily="18" charset="2"/>
              <a:buNone/>
            </a:pPr>
            <a:r>
              <a:rPr lang="en-US" sz="3600" dirty="0" smtClean="0">
                <a:latin typeface="Arial" pitchFamily="34" charset="0"/>
              </a:rPr>
              <a:t>C</a:t>
            </a:r>
          </a:p>
          <a:p>
            <a:pPr>
              <a:buFont typeface="Symbol" pitchFamily="18" charset="2"/>
              <a:buNone/>
            </a:pPr>
            <a:r>
              <a:rPr lang="en-US" sz="3600" dirty="0" smtClean="0">
                <a:latin typeface="Arial" pitchFamily="34" charset="0"/>
              </a:rPr>
              <a:t>E</a:t>
            </a:r>
          </a:p>
          <a:p>
            <a:pPr>
              <a:buFont typeface="Symbol" pitchFamily="18" charset="2"/>
              <a:buNone/>
            </a:pPr>
            <a:r>
              <a:rPr lang="en-US" sz="3600" dirty="0" smtClean="0">
                <a:latin typeface="Arial" pitchFamily="34" charset="0"/>
              </a:rPr>
              <a:t>H</a:t>
            </a:r>
          </a:p>
          <a:p>
            <a:pPr>
              <a:buFont typeface="Symbol" pitchFamily="18" charset="2"/>
              <a:buNone/>
            </a:pPr>
            <a:r>
              <a:rPr lang="en-US" sz="3600" dirty="0" smtClean="0">
                <a:latin typeface="Arial" pitchFamily="34" charset="0"/>
              </a:rPr>
              <a:t>A</a:t>
            </a:r>
          </a:p>
          <a:p>
            <a:pPr>
              <a:buFont typeface="Symbol" pitchFamily="18" charset="2"/>
              <a:buNone/>
            </a:pPr>
            <a:r>
              <a:rPr lang="en-US" sz="3600" dirty="0" smtClean="0">
                <a:latin typeface="Arial" pitchFamily="34" charset="0"/>
              </a:rPr>
              <a:t>I</a:t>
            </a:r>
          </a:p>
          <a:p>
            <a:pPr>
              <a:buFont typeface="Symbol" pitchFamily="18" charset="2"/>
              <a:buNone/>
            </a:pPr>
            <a:r>
              <a:rPr lang="en-US" sz="3600" dirty="0" smtClean="0">
                <a:latin typeface="Arial" pitchFamily="34" charset="0"/>
              </a:rPr>
              <a:t>B</a:t>
            </a:r>
          </a:p>
          <a:p>
            <a:pPr>
              <a:buFont typeface="Symbol" pitchFamily="18" charset="2"/>
              <a:buNone/>
            </a:pPr>
            <a:r>
              <a:rPr lang="en-US" sz="3600" dirty="0" smtClean="0">
                <a:latin typeface="Arial" pitchFamily="34" charset="0"/>
              </a:rPr>
              <a:t>G</a:t>
            </a:r>
          </a:p>
          <a:p>
            <a:pPr>
              <a:buFont typeface="Symbol" pitchFamily="18" charset="2"/>
              <a:buNone/>
            </a:pPr>
            <a:r>
              <a:rPr lang="en-US" sz="3600" dirty="0" smtClean="0">
                <a:latin typeface="Arial" pitchFamily="34" charset="0"/>
              </a:rPr>
              <a:t>D</a:t>
            </a:r>
          </a:p>
          <a:p>
            <a:pPr>
              <a:buFont typeface="Symbol" pitchFamily="18" charset="2"/>
              <a:buNone/>
            </a:pPr>
            <a:r>
              <a:rPr lang="en-US" sz="3600" dirty="0">
                <a:latin typeface="Arial" pitchFamily="34" charset="0"/>
              </a:rPr>
              <a:t>F</a:t>
            </a:r>
            <a:r>
              <a:rPr lang="en-US" sz="3600" dirty="0" smtClean="0">
                <a:latin typeface="Arial" pitchFamily="34" charset="0"/>
              </a:rPr>
              <a:t>  </a:t>
            </a:r>
            <a:r>
              <a:rPr lang="en-US" sz="2800" dirty="0" smtClean="0">
                <a:latin typeface="Arial" pitchFamily="34" charset="0"/>
              </a:rPr>
              <a:t>  </a:t>
            </a:r>
          </a:p>
        </p:txBody>
      </p:sp>
      <p:cxnSp>
        <p:nvCxnSpPr>
          <p:cNvPr id="4117" name="Straight Connector 41"/>
          <p:cNvCxnSpPr>
            <a:cxnSpLocks noChangeShapeType="1"/>
          </p:cNvCxnSpPr>
          <p:nvPr/>
        </p:nvCxnSpPr>
        <p:spPr bwMode="auto">
          <a:xfrm rot="10800000">
            <a:off x="3505200" y="6477000"/>
            <a:ext cx="381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4118" name="Picture 2" descr="C:\Program Files\Microsoft Office\MEDIA\CAGCAT10\j02341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2943225"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TextBox 45"/>
          <p:cNvSpPr txBox="1">
            <a:spLocks noChangeArrowheads="1"/>
          </p:cNvSpPr>
          <p:nvPr/>
        </p:nvSpPr>
        <p:spPr bwMode="auto">
          <a:xfrm>
            <a:off x="5334000" y="54102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omic Sans MS" pitchFamily="66" charset="0"/>
                <a:ea typeface="MS PGothic" pitchFamily="34" charset="-128"/>
              </a:defRPr>
            </a:lvl1pPr>
            <a:lvl2pPr marL="742950" indent="-285750">
              <a:defRPr sz="4000">
                <a:solidFill>
                  <a:schemeClr val="tx1"/>
                </a:solidFill>
                <a:latin typeface="Comic Sans MS" pitchFamily="66" charset="0"/>
                <a:ea typeface="MS PGothic" pitchFamily="34" charset="-128"/>
              </a:defRPr>
            </a:lvl2pPr>
            <a:lvl3pPr marL="1143000" indent="-228600">
              <a:defRPr sz="4000">
                <a:solidFill>
                  <a:schemeClr val="tx1"/>
                </a:solidFill>
                <a:latin typeface="Comic Sans MS" pitchFamily="66" charset="0"/>
                <a:ea typeface="MS PGothic" pitchFamily="34" charset="-128"/>
              </a:defRPr>
            </a:lvl3pPr>
            <a:lvl4pPr marL="1600200" indent="-228600">
              <a:defRPr sz="4000">
                <a:solidFill>
                  <a:schemeClr val="tx1"/>
                </a:solidFill>
                <a:latin typeface="Comic Sans MS" pitchFamily="66" charset="0"/>
                <a:ea typeface="MS PGothic" pitchFamily="34" charset="-128"/>
              </a:defRPr>
            </a:lvl4pPr>
            <a:lvl5pPr marL="2057400" indent="-228600">
              <a:defRPr sz="40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r>
              <a:rPr lang="en-US" dirty="0">
                <a:latin typeface="Arial" pitchFamily="34" charset="0"/>
              </a:rPr>
              <a:t>10 Seconds!</a:t>
            </a:r>
          </a:p>
        </p:txBody>
      </p:sp>
      <p:grpSp>
        <p:nvGrpSpPr>
          <p:cNvPr id="6" name="Group 5"/>
          <p:cNvGrpSpPr/>
          <p:nvPr/>
        </p:nvGrpSpPr>
        <p:grpSpPr>
          <a:xfrm>
            <a:off x="3236914" y="457666"/>
            <a:ext cx="495299" cy="5883875"/>
            <a:chOff x="3390901" y="402858"/>
            <a:chExt cx="495299" cy="5883875"/>
          </a:xfrm>
        </p:grpSpPr>
        <p:grpSp>
          <p:nvGrpSpPr>
            <p:cNvPr id="2" name="Group 1"/>
            <p:cNvGrpSpPr/>
            <p:nvPr/>
          </p:nvGrpSpPr>
          <p:grpSpPr>
            <a:xfrm>
              <a:off x="3390901" y="402858"/>
              <a:ext cx="457200" cy="5410200"/>
              <a:chOff x="3429000" y="1068388"/>
              <a:chExt cx="457200" cy="5410200"/>
            </a:xfrm>
          </p:grpSpPr>
          <p:cxnSp>
            <p:nvCxnSpPr>
              <p:cNvPr id="4100" name="Straight Connector 6"/>
              <p:cNvCxnSpPr>
                <a:cxnSpLocks noChangeShapeType="1"/>
              </p:cNvCxnSpPr>
              <p:nvPr/>
            </p:nvCxnSpPr>
            <p:spPr bwMode="auto">
              <a:xfrm rot="5400000">
                <a:off x="3352801" y="1219200"/>
                <a:ext cx="304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01" name="Straight Connector 8"/>
              <p:cNvCxnSpPr>
                <a:cxnSpLocks noChangeShapeType="1"/>
              </p:cNvCxnSpPr>
              <p:nvPr/>
            </p:nvCxnSpPr>
            <p:spPr bwMode="auto">
              <a:xfrm>
                <a:off x="3505200" y="1371600"/>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0" name="Rectangle 9"/>
              <p:cNvSpPr/>
              <p:nvPr/>
            </p:nvSpPr>
            <p:spPr bwMode="auto">
              <a:xfrm>
                <a:off x="3429000" y="1752600"/>
                <a:ext cx="381000" cy="3810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Comic Sans MS" charset="0"/>
                  <a:ea typeface="+mn-ea"/>
                </a:endParaRPr>
              </a:p>
            </p:txBody>
          </p:sp>
          <p:cxnSp>
            <p:nvCxnSpPr>
              <p:cNvPr id="4103" name="Straight Connector 11"/>
              <p:cNvCxnSpPr>
                <a:cxnSpLocks noChangeShapeType="1"/>
              </p:cNvCxnSpPr>
              <p:nvPr/>
            </p:nvCxnSpPr>
            <p:spPr bwMode="auto">
              <a:xfrm rot="5400000" flipH="1" flipV="1">
                <a:off x="3314701" y="2705100"/>
                <a:ext cx="381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04" name="Straight Connector 13"/>
              <p:cNvCxnSpPr>
                <a:cxnSpLocks noChangeShapeType="1"/>
              </p:cNvCxnSpPr>
              <p:nvPr/>
            </p:nvCxnSpPr>
            <p:spPr bwMode="auto">
              <a:xfrm>
                <a:off x="3505200" y="2514600"/>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05" name="Straight Connector 15"/>
              <p:cNvCxnSpPr>
                <a:cxnSpLocks noChangeShapeType="1"/>
              </p:cNvCxnSpPr>
              <p:nvPr/>
            </p:nvCxnSpPr>
            <p:spPr bwMode="auto">
              <a:xfrm rot="5400000">
                <a:off x="3620294" y="2704306"/>
                <a:ext cx="381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06" name="Straight Connector 17"/>
              <p:cNvCxnSpPr>
                <a:cxnSpLocks noChangeShapeType="1"/>
              </p:cNvCxnSpPr>
              <p:nvPr/>
            </p:nvCxnSpPr>
            <p:spPr bwMode="auto">
              <a:xfrm>
                <a:off x="3505200" y="3581400"/>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07" name="Straight Connector 19"/>
              <p:cNvCxnSpPr>
                <a:cxnSpLocks noChangeShapeType="1"/>
              </p:cNvCxnSpPr>
              <p:nvPr/>
            </p:nvCxnSpPr>
            <p:spPr bwMode="auto">
              <a:xfrm rot="5400000" flipH="1" flipV="1">
                <a:off x="3657601" y="3429000"/>
                <a:ext cx="304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08" name="Straight Connector 21"/>
              <p:cNvCxnSpPr>
                <a:cxnSpLocks noChangeShapeType="1"/>
              </p:cNvCxnSpPr>
              <p:nvPr/>
            </p:nvCxnSpPr>
            <p:spPr bwMode="auto">
              <a:xfrm rot="5400000">
                <a:off x="3278188" y="4191000"/>
                <a:ext cx="455612"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09" name="Straight Connector 24"/>
              <p:cNvCxnSpPr>
                <a:cxnSpLocks noChangeShapeType="1"/>
              </p:cNvCxnSpPr>
              <p:nvPr/>
            </p:nvCxnSpPr>
            <p:spPr bwMode="auto">
              <a:xfrm>
                <a:off x="3505200" y="3962400"/>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10" name="Straight Connector 26"/>
              <p:cNvCxnSpPr>
                <a:cxnSpLocks noChangeShapeType="1"/>
              </p:cNvCxnSpPr>
              <p:nvPr/>
            </p:nvCxnSpPr>
            <p:spPr bwMode="auto">
              <a:xfrm rot="5400000">
                <a:off x="3314701" y="4914900"/>
                <a:ext cx="381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11" name="Straight Connector 28"/>
              <p:cNvCxnSpPr>
                <a:cxnSpLocks noChangeShapeType="1"/>
              </p:cNvCxnSpPr>
              <p:nvPr/>
            </p:nvCxnSpPr>
            <p:spPr bwMode="auto">
              <a:xfrm>
                <a:off x="3505200" y="5105400"/>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12" name="Straight Connector 30"/>
              <p:cNvCxnSpPr>
                <a:cxnSpLocks noChangeShapeType="1"/>
              </p:cNvCxnSpPr>
              <p:nvPr/>
            </p:nvCxnSpPr>
            <p:spPr bwMode="auto">
              <a:xfrm rot="5400000" flipH="1" flipV="1">
                <a:off x="3619501" y="4914900"/>
                <a:ext cx="3810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13" name="Straight Connector 32"/>
              <p:cNvCxnSpPr>
                <a:cxnSpLocks noChangeShapeType="1"/>
              </p:cNvCxnSpPr>
              <p:nvPr/>
            </p:nvCxnSpPr>
            <p:spPr bwMode="auto">
              <a:xfrm>
                <a:off x="3505200" y="5486400"/>
                <a:ext cx="3048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14" name="Straight Connector 34"/>
              <p:cNvCxnSpPr>
                <a:cxnSpLocks noChangeShapeType="1"/>
              </p:cNvCxnSpPr>
              <p:nvPr/>
            </p:nvCxnSpPr>
            <p:spPr bwMode="auto">
              <a:xfrm rot="5400000">
                <a:off x="3657601" y="5638800"/>
                <a:ext cx="304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15" name="Straight Connector 37"/>
              <p:cNvCxnSpPr>
                <a:cxnSpLocks noChangeShapeType="1"/>
              </p:cNvCxnSpPr>
              <p:nvPr/>
            </p:nvCxnSpPr>
            <p:spPr bwMode="auto">
              <a:xfrm>
                <a:off x="3505200" y="6172200"/>
                <a:ext cx="3810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4116" name="Straight Connector 39"/>
              <p:cNvCxnSpPr>
                <a:cxnSpLocks noChangeShapeType="1"/>
              </p:cNvCxnSpPr>
              <p:nvPr/>
            </p:nvCxnSpPr>
            <p:spPr bwMode="auto">
              <a:xfrm rot="5400000">
                <a:off x="3732213" y="6324600"/>
                <a:ext cx="306388"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cxnSp>
          <p:nvCxnSpPr>
            <p:cNvPr id="4" name="Straight Connector 3"/>
            <p:cNvCxnSpPr/>
            <p:nvPr/>
          </p:nvCxnSpPr>
          <p:spPr bwMode="auto">
            <a:xfrm>
              <a:off x="3505200" y="5813058"/>
              <a:ext cx="3413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p:cNvCxnSpPr/>
            <p:nvPr/>
          </p:nvCxnSpPr>
          <p:spPr bwMode="auto">
            <a:xfrm>
              <a:off x="3528885" y="5965458"/>
              <a:ext cx="3413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3544886" y="6286733"/>
              <a:ext cx="34131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3528885" y="5932720"/>
              <a:ext cx="0" cy="354013"/>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3810740497"/>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48249" y="383060"/>
            <a:ext cx="5943600" cy="914400"/>
          </a:xfrm>
        </p:spPr>
        <p:txBody>
          <a:bodyPr/>
          <a:lstStyle/>
          <a:p>
            <a:r>
              <a:rPr lang="en-US" dirty="0" smtClean="0">
                <a:latin typeface="Arial" pitchFamily="34" charset="0"/>
              </a:rPr>
              <a:t>Memory Activity</a:t>
            </a:r>
          </a:p>
        </p:txBody>
      </p:sp>
      <p:sp>
        <p:nvSpPr>
          <p:cNvPr id="5123" name="Content Placeholder 2"/>
          <p:cNvSpPr>
            <a:spLocks noGrp="1"/>
          </p:cNvSpPr>
          <p:nvPr>
            <p:ph idx="1"/>
          </p:nvPr>
        </p:nvSpPr>
        <p:spPr>
          <a:xfrm>
            <a:off x="1905000" y="1371600"/>
            <a:ext cx="6705600" cy="2362200"/>
          </a:xfrm>
        </p:spPr>
        <p:txBody>
          <a:bodyPr/>
          <a:lstStyle/>
          <a:p>
            <a:pPr>
              <a:buFont typeface="Symbol" pitchFamily="18" charset="2"/>
              <a:buNone/>
            </a:pPr>
            <a:r>
              <a:rPr lang="en-US" sz="4000" dirty="0" smtClean="0">
                <a:latin typeface="Arial" pitchFamily="34" charset="0"/>
              </a:rPr>
              <a:t>  </a:t>
            </a:r>
            <a:r>
              <a:rPr lang="en-US" dirty="0" smtClean="0">
                <a:latin typeface="Arial" pitchFamily="34" charset="0"/>
              </a:rPr>
              <a:t>  </a:t>
            </a:r>
          </a:p>
        </p:txBody>
      </p:sp>
      <p:pic>
        <p:nvPicPr>
          <p:cNvPr id="5124" name="Picture 2" descr="C:\Program Files\Microsoft Office\MEDIA\CAGCAT10\j023413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66800"/>
            <a:ext cx="2943225"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45"/>
          <p:cNvSpPr txBox="1">
            <a:spLocks noChangeArrowheads="1"/>
          </p:cNvSpPr>
          <p:nvPr/>
        </p:nvSpPr>
        <p:spPr bwMode="auto">
          <a:xfrm>
            <a:off x="5334000" y="4800600"/>
            <a:ext cx="3276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omic Sans MS" pitchFamily="66" charset="0"/>
                <a:ea typeface="MS PGothic" pitchFamily="34" charset="-128"/>
              </a:defRPr>
            </a:lvl1pPr>
            <a:lvl2pPr marL="742950" indent="-285750">
              <a:defRPr sz="4000">
                <a:solidFill>
                  <a:schemeClr val="tx1"/>
                </a:solidFill>
                <a:latin typeface="Comic Sans MS" pitchFamily="66" charset="0"/>
                <a:ea typeface="MS PGothic" pitchFamily="34" charset="-128"/>
              </a:defRPr>
            </a:lvl2pPr>
            <a:lvl3pPr marL="1143000" indent="-228600">
              <a:defRPr sz="4000">
                <a:solidFill>
                  <a:schemeClr val="tx1"/>
                </a:solidFill>
                <a:latin typeface="Comic Sans MS" pitchFamily="66" charset="0"/>
                <a:ea typeface="MS PGothic" pitchFamily="34" charset="-128"/>
              </a:defRPr>
            </a:lvl3pPr>
            <a:lvl4pPr marL="1600200" indent="-228600">
              <a:defRPr sz="4000">
                <a:solidFill>
                  <a:schemeClr val="tx1"/>
                </a:solidFill>
                <a:latin typeface="Comic Sans MS" pitchFamily="66" charset="0"/>
                <a:ea typeface="MS PGothic" pitchFamily="34" charset="-128"/>
              </a:defRPr>
            </a:lvl4pPr>
            <a:lvl5pPr marL="2057400" indent="-228600">
              <a:defRPr sz="40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r>
              <a:rPr lang="en-US" dirty="0">
                <a:latin typeface="Arial" pitchFamily="34" charset="0"/>
              </a:rPr>
              <a:t>10 Seconds!</a:t>
            </a:r>
          </a:p>
        </p:txBody>
      </p:sp>
      <p:sp>
        <p:nvSpPr>
          <p:cNvPr id="5126" name="TextBox 25"/>
          <p:cNvSpPr txBox="1">
            <a:spLocks noChangeArrowheads="1"/>
          </p:cNvSpPr>
          <p:nvPr/>
        </p:nvSpPr>
        <p:spPr bwMode="auto">
          <a:xfrm>
            <a:off x="1676400" y="2133600"/>
            <a:ext cx="533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Comic Sans MS" pitchFamily="66" charset="0"/>
                <a:ea typeface="MS PGothic" pitchFamily="34" charset="-128"/>
              </a:defRPr>
            </a:lvl1pPr>
            <a:lvl2pPr marL="742950" indent="-285750">
              <a:defRPr sz="4000">
                <a:solidFill>
                  <a:schemeClr val="tx1"/>
                </a:solidFill>
                <a:latin typeface="Comic Sans MS" pitchFamily="66" charset="0"/>
                <a:ea typeface="MS PGothic" pitchFamily="34" charset="-128"/>
              </a:defRPr>
            </a:lvl2pPr>
            <a:lvl3pPr marL="1143000" indent="-228600">
              <a:defRPr sz="4000">
                <a:solidFill>
                  <a:schemeClr val="tx1"/>
                </a:solidFill>
                <a:latin typeface="Comic Sans MS" pitchFamily="66" charset="0"/>
                <a:ea typeface="MS PGothic" pitchFamily="34" charset="-128"/>
              </a:defRPr>
            </a:lvl3pPr>
            <a:lvl4pPr marL="1600200" indent="-228600">
              <a:defRPr sz="4000">
                <a:solidFill>
                  <a:schemeClr val="tx1"/>
                </a:solidFill>
                <a:latin typeface="Comic Sans MS" pitchFamily="66" charset="0"/>
                <a:ea typeface="MS PGothic" pitchFamily="34" charset="-128"/>
              </a:defRPr>
            </a:lvl4pPr>
            <a:lvl5pPr marL="2057400" indent="-228600">
              <a:defRPr sz="40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r>
              <a:rPr lang="en-US" sz="4400" dirty="0">
                <a:solidFill>
                  <a:srgbClr val="000099"/>
                </a:solidFill>
                <a:latin typeface="Arial" pitchFamily="34" charset="0"/>
              </a:rPr>
              <a:t>A     B     C</a:t>
            </a:r>
          </a:p>
          <a:p>
            <a:endParaRPr lang="en-US" sz="4400" dirty="0">
              <a:solidFill>
                <a:srgbClr val="000099"/>
              </a:solidFill>
              <a:latin typeface="Arial" pitchFamily="34" charset="0"/>
            </a:endParaRPr>
          </a:p>
          <a:p>
            <a:r>
              <a:rPr lang="en-US" sz="4400" dirty="0">
                <a:solidFill>
                  <a:srgbClr val="000099"/>
                </a:solidFill>
                <a:latin typeface="Arial" pitchFamily="34" charset="0"/>
              </a:rPr>
              <a:t>D     E     F</a:t>
            </a:r>
          </a:p>
          <a:p>
            <a:endParaRPr lang="en-US" sz="4400" dirty="0">
              <a:solidFill>
                <a:srgbClr val="000099"/>
              </a:solidFill>
              <a:latin typeface="Arial" pitchFamily="34" charset="0"/>
            </a:endParaRPr>
          </a:p>
          <a:p>
            <a:r>
              <a:rPr lang="en-US" sz="4400" dirty="0">
                <a:solidFill>
                  <a:srgbClr val="000099"/>
                </a:solidFill>
                <a:latin typeface="Arial" pitchFamily="34" charset="0"/>
              </a:rPr>
              <a:t>G     H     I</a:t>
            </a:r>
          </a:p>
        </p:txBody>
      </p:sp>
      <p:cxnSp>
        <p:nvCxnSpPr>
          <p:cNvPr id="5127" name="Straight Connector 29"/>
          <p:cNvCxnSpPr>
            <a:cxnSpLocks noChangeShapeType="1"/>
          </p:cNvCxnSpPr>
          <p:nvPr/>
        </p:nvCxnSpPr>
        <p:spPr bwMode="auto">
          <a:xfrm rot="5400000">
            <a:off x="381794" y="4190206"/>
            <a:ext cx="4267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28" name="Straight Connector 31"/>
          <p:cNvCxnSpPr>
            <a:cxnSpLocks noChangeShapeType="1"/>
          </p:cNvCxnSpPr>
          <p:nvPr/>
        </p:nvCxnSpPr>
        <p:spPr bwMode="auto">
          <a:xfrm rot="5400000">
            <a:off x="1677194" y="3961606"/>
            <a:ext cx="42672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29" name="Straight Connector 35"/>
          <p:cNvCxnSpPr>
            <a:cxnSpLocks noChangeShapeType="1"/>
          </p:cNvCxnSpPr>
          <p:nvPr/>
        </p:nvCxnSpPr>
        <p:spPr bwMode="auto">
          <a:xfrm>
            <a:off x="1600200" y="3200400"/>
            <a:ext cx="3200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5130" name="Straight Connector 36"/>
          <p:cNvCxnSpPr>
            <a:cxnSpLocks noChangeShapeType="1"/>
          </p:cNvCxnSpPr>
          <p:nvPr/>
        </p:nvCxnSpPr>
        <p:spPr bwMode="auto">
          <a:xfrm>
            <a:off x="1600200" y="4495800"/>
            <a:ext cx="3200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85617656"/>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7A95ACAB-B43E-4AA3-84F6-7F6430A2A7F7}" type="slidenum">
              <a:rPr lang="en-US" smtClean="0"/>
              <a:pPr>
                <a:defRPr/>
              </a:pPr>
              <a:t>6</a:t>
            </a:fld>
            <a:endParaRPr lang="en-US" dirty="0"/>
          </a:p>
        </p:txBody>
      </p:sp>
      <p:pic>
        <p:nvPicPr>
          <p:cNvPr id="4098" name="Picture 2" descr="C:\Users\kbarger\Pictures\2013-07-31\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715" y="-123567"/>
            <a:ext cx="49865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9579"/>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7A95ACAB-B43E-4AA3-84F6-7F6430A2A7F7}" type="slidenum">
              <a:rPr lang="en-US" smtClean="0"/>
              <a:pPr>
                <a:defRPr/>
              </a:pPr>
              <a:t>7</a:t>
            </a:fld>
            <a:endParaRPr lang="en-US" dirty="0"/>
          </a:p>
        </p:txBody>
      </p:sp>
      <p:pic>
        <p:nvPicPr>
          <p:cNvPr id="5122" name="Picture 2" descr="C:\Users\kbarger\Pictures\2013-07-31\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931" y="-271849"/>
            <a:ext cx="498657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336794"/>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7A95ACAB-B43E-4AA3-84F6-7F6430A2A7F7}" type="slidenum">
              <a:rPr lang="en-US" smtClean="0"/>
              <a:pPr>
                <a:defRPr/>
              </a:pPr>
              <a:t>8</a:t>
            </a:fld>
            <a:endParaRPr lang="en-US" dirty="0"/>
          </a:p>
        </p:txBody>
      </p:sp>
      <p:sp>
        <p:nvSpPr>
          <p:cNvPr id="3" name="TextBox 2"/>
          <p:cNvSpPr txBox="1"/>
          <p:nvPr/>
        </p:nvSpPr>
        <p:spPr>
          <a:xfrm>
            <a:off x="617838" y="1458098"/>
            <a:ext cx="7105135" cy="4401205"/>
          </a:xfrm>
          <a:prstGeom prst="rect">
            <a:avLst/>
          </a:prstGeom>
          <a:noFill/>
        </p:spPr>
        <p:txBody>
          <a:bodyPr wrap="square" rtlCol="0">
            <a:spAutoFit/>
          </a:bodyPr>
          <a:lstStyle/>
          <a:p>
            <a:r>
              <a:rPr lang="en-US" dirty="0" smtClean="0"/>
              <a:t>Math 7-Element Process:</a:t>
            </a:r>
          </a:p>
          <a:p>
            <a:endParaRPr lang="en-US" dirty="0"/>
          </a:p>
          <a:p>
            <a:pPr marL="457200" indent="-457200">
              <a:buFont typeface="Arial" pitchFamily="34" charset="0"/>
              <a:buChar char="•"/>
            </a:pPr>
            <a:r>
              <a:rPr lang="en-US" dirty="0" smtClean="0"/>
              <a:t>Based on </a:t>
            </a:r>
            <a:r>
              <a:rPr lang="en-US" i="1" dirty="0" smtClean="0"/>
              <a:t>National Research Center for Career and Technical Education </a:t>
            </a:r>
            <a:r>
              <a:rPr lang="en-US" dirty="0" smtClean="0"/>
              <a:t>(NRCCTE)</a:t>
            </a:r>
          </a:p>
          <a:p>
            <a:pPr marL="457200" indent="-457200">
              <a:buFont typeface="Arial" pitchFamily="34" charset="0"/>
              <a:buChar char="•"/>
            </a:pPr>
            <a:r>
              <a:rPr lang="en-US" dirty="0" smtClean="0"/>
              <a:t>Math in CTE work.</a:t>
            </a:r>
          </a:p>
          <a:p>
            <a:pPr marL="457200" indent="-457200">
              <a:buFont typeface="Arial" pitchFamily="34" charset="0"/>
              <a:buChar char="•"/>
            </a:pPr>
            <a:endParaRPr lang="en-US" dirty="0"/>
          </a:p>
          <a:p>
            <a:pPr marL="457200" indent="-457200">
              <a:buFont typeface="Arial" pitchFamily="34" charset="0"/>
              <a:buChar char="•"/>
            </a:pPr>
            <a:r>
              <a:rPr lang="en-US" dirty="0" smtClean="0"/>
              <a:t>Includes </a:t>
            </a:r>
            <a:r>
              <a:rPr lang="en-US" i="1" dirty="0" smtClean="0"/>
              <a:t>Mathematics Design Collaborative </a:t>
            </a:r>
            <a:r>
              <a:rPr lang="en-US" dirty="0" smtClean="0"/>
              <a:t>Formative Assessment Lesson format.</a:t>
            </a:r>
            <a:endParaRPr lang="en-US" dirty="0"/>
          </a:p>
        </p:txBody>
      </p:sp>
      <p:sp>
        <p:nvSpPr>
          <p:cNvPr id="4" name="TextBox 3"/>
          <p:cNvSpPr txBox="1"/>
          <p:nvPr/>
        </p:nvSpPr>
        <p:spPr>
          <a:xfrm>
            <a:off x="1940011" y="518984"/>
            <a:ext cx="6746789" cy="523220"/>
          </a:xfrm>
          <a:prstGeom prst="rect">
            <a:avLst/>
          </a:prstGeom>
          <a:noFill/>
        </p:spPr>
        <p:txBody>
          <a:bodyPr wrap="square" rtlCol="0">
            <a:spAutoFit/>
          </a:bodyPr>
          <a:lstStyle/>
          <a:p>
            <a:r>
              <a:rPr lang="en-US" dirty="0" smtClean="0">
                <a:solidFill>
                  <a:srgbClr val="A50021"/>
                </a:solidFill>
              </a:rPr>
              <a:t>Research Based</a:t>
            </a:r>
            <a:endParaRPr lang="en-US" dirty="0">
              <a:solidFill>
                <a:srgbClr val="A50021"/>
              </a:solidFill>
            </a:endParaRPr>
          </a:p>
        </p:txBody>
      </p:sp>
    </p:spTree>
    <p:extLst>
      <p:ext uri="{BB962C8B-B14F-4D97-AF65-F5344CB8AC3E}">
        <p14:creationId xmlns:p14="http://schemas.microsoft.com/office/powerpoint/2010/main" val="1512336742"/>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28800" y="381000"/>
            <a:ext cx="7696200" cy="1143000"/>
          </a:xfrm>
        </p:spPr>
        <p:txBody>
          <a:bodyPr/>
          <a:lstStyle/>
          <a:p>
            <a:r>
              <a:rPr lang="en-US" dirty="0" smtClean="0">
                <a:latin typeface="Arial" pitchFamily="34" charset="0"/>
              </a:rPr>
              <a:t>CCSS:  Standards for          Mathematical Practice</a:t>
            </a:r>
          </a:p>
        </p:txBody>
      </p:sp>
      <p:sp>
        <p:nvSpPr>
          <p:cNvPr id="6147" name="Slide Number Placeholder 7"/>
          <p:cNvSpPr>
            <a:spLocks noGrp="1"/>
          </p:cNvSpPr>
          <p:nvPr>
            <p:ph type="sldNum" sz="quarter" idx="4294967295"/>
          </p:nvPr>
        </p:nvSpPr>
        <p:spPr bwMode="auto">
          <a:xfrm>
            <a:off x="7162800" y="65532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a:solidFill>
                  <a:schemeClr val="tx1"/>
                </a:solidFill>
                <a:latin typeface="Comic Sans MS" pitchFamily="66" charset="0"/>
                <a:ea typeface="MS PGothic" pitchFamily="34" charset="-128"/>
              </a:defRPr>
            </a:lvl1pPr>
            <a:lvl2pPr marL="742950" indent="-285750">
              <a:defRPr sz="4000">
                <a:solidFill>
                  <a:schemeClr val="tx1"/>
                </a:solidFill>
                <a:latin typeface="Comic Sans MS" pitchFamily="66" charset="0"/>
                <a:ea typeface="MS PGothic" pitchFamily="34" charset="-128"/>
              </a:defRPr>
            </a:lvl2pPr>
            <a:lvl3pPr marL="1143000" indent="-228600">
              <a:defRPr sz="4000">
                <a:solidFill>
                  <a:schemeClr val="tx1"/>
                </a:solidFill>
                <a:latin typeface="Comic Sans MS" pitchFamily="66" charset="0"/>
                <a:ea typeface="MS PGothic" pitchFamily="34" charset="-128"/>
              </a:defRPr>
            </a:lvl3pPr>
            <a:lvl4pPr marL="1600200" indent="-228600">
              <a:defRPr sz="4000">
                <a:solidFill>
                  <a:schemeClr val="tx1"/>
                </a:solidFill>
                <a:latin typeface="Comic Sans MS" pitchFamily="66" charset="0"/>
                <a:ea typeface="MS PGothic" pitchFamily="34" charset="-128"/>
              </a:defRPr>
            </a:lvl4pPr>
            <a:lvl5pPr marL="2057400" indent="-228600">
              <a:defRPr sz="40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40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40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40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4000">
                <a:solidFill>
                  <a:schemeClr val="tx1"/>
                </a:solidFill>
                <a:latin typeface="Comic Sans MS" pitchFamily="66" charset="0"/>
                <a:ea typeface="MS PGothic" pitchFamily="34" charset="-128"/>
              </a:defRPr>
            </a:lvl9pPr>
          </a:lstStyle>
          <a:p>
            <a:fld id="{7A77D904-4363-47DE-A942-4AF66C4DB1DF}" type="slidenum">
              <a:rPr lang="en-US" sz="1000">
                <a:solidFill>
                  <a:srgbClr val="333399"/>
                </a:solidFill>
                <a:latin typeface="Arial" pitchFamily="34" charset="0"/>
              </a:rPr>
              <a:pPr/>
              <a:t>9</a:t>
            </a:fld>
            <a:endParaRPr lang="en-US" sz="1000" dirty="0">
              <a:solidFill>
                <a:srgbClr val="333399"/>
              </a:solidFill>
              <a:latin typeface="Arial" pitchFamily="34" charset="0"/>
            </a:endParaRPr>
          </a:p>
        </p:txBody>
      </p:sp>
      <p:sp>
        <p:nvSpPr>
          <p:cNvPr id="11" name="Rectangle 10"/>
          <p:cNvSpPr/>
          <p:nvPr/>
        </p:nvSpPr>
        <p:spPr bwMode="auto">
          <a:xfrm>
            <a:off x="1905000" y="1600200"/>
            <a:ext cx="6781800" cy="152400"/>
          </a:xfrm>
          <a:prstGeom prst="rect">
            <a:avLst/>
          </a:prstGeom>
          <a:solidFill>
            <a:schemeClr val="accent2"/>
          </a:solidFill>
          <a:ln w="9525" cap="flat" cmpd="sng" algn="ctr">
            <a:solidFill>
              <a:schemeClr val="accent6"/>
            </a:solidFill>
            <a:prstDash val="solid"/>
            <a:round/>
            <a:headEnd type="none" w="med" len="med"/>
            <a:tailEnd type="none" w="med" len="med"/>
          </a:ln>
          <a:effectLst/>
        </p:spPr>
        <p:txBody>
          <a:bodyPr/>
          <a:lstStyle/>
          <a:p>
            <a:pPr>
              <a:defRPr/>
            </a:pPr>
            <a:endParaRPr lang="en-US" dirty="0">
              <a:latin typeface="Comic Sans MS" charset="0"/>
              <a:ea typeface="+mn-ea"/>
            </a:endParaRPr>
          </a:p>
        </p:txBody>
      </p:sp>
      <p:sp>
        <p:nvSpPr>
          <p:cNvPr id="6149" name="Content Placeholder 2"/>
          <p:cNvSpPr>
            <a:spLocks noGrp="1"/>
          </p:cNvSpPr>
          <p:nvPr>
            <p:ph sz="quarter" idx="4"/>
          </p:nvPr>
        </p:nvSpPr>
        <p:spPr/>
        <p:txBody>
          <a:bodyPr/>
          <a:lstStyle/>
          <a:p>
            <a:endParaRPr lang="en-US" dirty="0" smtClean="0">
              <a:latin typeface="Arial" pitchFamily="34" charset="0"/>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141" y="1880287"/>
            <a:ext cx="63246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6497" y="3897714"/>
            <a:ext cx="2273644" cy="1815882"/>
          </a:xfrm>
          <a:prstGeom prst="rect">
            <a:avLst/>
          </a:prstGeom>
          <a:noFill/>
        </p:spPr>
        <p:txBody>
          <a:bodyPr wrap="square" rtlCol="0">
            <a:spAutoFit/>
          </a:bodyPr>
          <a:lstStyle/>
          <a:p>
            <a:r>
              <a:rPr lang="en-US" dirty="0" smtClean="0"/>
              <a:t>Should be emphasized in ALL projects.</a:t>
            </a:r>
            <a:endParaRPr lang="en-US" dirty="0"/>
          </a:p>
        </p:txBody>
      </p:sp>
      <p:pic>
        <p:nvPicPr>
          <p:cNvPr id="1026" name="Picture 2" descr="C:\Users\kbarger\AppData\Local\Microsoft\Windows\Temporary Internet Files\Content.IE5\B5TWSUSR\MC900098039[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21" y="1880287"/>
            <a:ext cx="1564538" cy="179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223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MTS PPT 060407 CT, MW, ES">
  <a:themeElements>
    <a:clrScheme name="1_MTS PPT 060407 CT, MW, 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fontScheme name="1_MTS PPT 060407 CT, MW, 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Garamond Semibol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Garamond Semibold" charset="0"/>
          </a:defRPr>
        </a:defPPr>
      </a:lstStyle>
    </a:lnDef>
  </a:objectDefaults>
  <a:extraClrSchemeLst>
    <a:extraClrScheme>
      <a:clrScheme name="1_MTS PPT 060407 CT, MW, ES 1">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1_MTS PPT 060407 CT, MW, ES 2">
        <a:dk1>
          <a:srgbClr val="1D528D"/>
        </a:dk1>
        <a:lt1>
          <a:srgbClr val="FFFFFF"/>
        </a:lt1>
        <a:dk2>
          <a:srgbClr val="FFFFFF"/>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1_MTS PPT 060407 CT, MW, ES 3">
        <a:dk1>
          <a:srgbClr val="0E3F96"/>
        </a:dk1>
        <a:lt1>
          <a:srgbClr val="FFFFFF"/>
        </a:lt1>
        <a:dk2>
          <a:srgbClr val="FFFFFF"/>
        </a:dk2>
        <a:lt2>
          <a:srgbClr val="B2B2B2"/>
        </a:lt2>
        <a:accent1>
          <a:srgbClr val="306FCC"/>
        </a:accent1>
        <a:accent2>
          <a:srgbClr val="99CCFF"/>
        </a:accent2>
        <a:accent3>
          <a:srgbClr val="FFFFFF"/>
        </a:accent3>
        <a:accent4>
          <a:srgbClr val="0A347F"/>
        </a:accent4>
        <a:accent5>
          <a:srgbClr val="ADBBE2"/>
        </a:accent5>
        <a:accent6>
          <a:srgbClr val="8AB9E7"/>
        </a:accent6>
        <a:hlink>
          <a:srgbClr val="25A2AF"/>
        </a:hlink>
        <a:folHlink>
          <a:srgbClr val="6666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sreb-red</Template>
  <TotalTime>31357</TotalTime>
  <Words>1694</Words>
  <Application>Microsoft Office PowerPoint</Application>
  <PresentationFormat>On-screen Show (4:3)</PresentationFormat>
  <Paragraphs>218</Paragraphs>
  <Slides>27</Slides>
  <Notes>15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1_MTS PPT 060407 CT, MW, ES</vt:lpstr>
      <vt:lpstr>Custom Design</vt:lpstr>
      <vt:lpstr>Embedding Mathematics into Advanced Careers</vt:lpstr>
      <vt:lpstr>Session 1 - Key Idea</vt:lpstr>
      <vt:lpstr>PowerPoint Presentation</vt:lpstr>
      <vt:lpstr>Memory Activity</vt:lpstr>
      <vt:lpstr>Memory Activity</vt:lpstr>
      <vt:lpstr>PowerPoint Presentation</vt:lpstr>
      <vt:lpstr>PowerPoint Presentation</vt:lpstr>
      <vt:lpstr>PowerPoint Presentation</vt:lpstr>
      <vt:lpstr>CCSS:  Standards for          Mathematical Practice</vt:lpstr>
      <vt:lpstr>PowerPoint Presentation</vt:lpstr>
      <vt:lpstr>PowerPoint Presentation</vt:lpstr>
      <vt:lpstr>PowerPoint Presentation</vt:lpstr>
      <vt:lpstr>  Math Framework:  “7 Elements” for Enhanced CT Programs </vt:lpstr>
      <vt:lpstr>PowerPoint Presentation</vt:lpstr>
      <vt:lpstr>  Math Framework:  “7 Elements” for Enhanced CT Programs </vt:lpstr>
      <vt:lpstr>PowerPoint Presentation</vt:lpstr>
      <vt:lpstr>  Math Framework:  “7 Elements” for Enhanced CT Programs </vt:lpstr>
      <vt:lpstr>PowerPoint Presentation</vt:lpstr>
      <vt:lpstr>  Math Framework:  “7 Elements” for Enhanced CT Programs </vt:lpstr>
      <vt:lpstr>PowerPoint Presentation</vt:lpstr>
      <vt:lpstr>  Math Framework:  “7 Elements” for Enhanced CT Programs </vt:lpstr>
      <vt:lpstr>PowerPoint Presentation</vt:lpstr>
      <vt:lpstr>  Math Framework:  “7 Elements” for Enhanced CT Programs </vt:lpstr>
      <vt:lpstr>  Math Framework:  “7 Elements” for Enhanced CT Programs </vt:lpstr>
      <vt:lpstr>  Math Framework:  “7 Elements” for Enhanced CT Programs </vt:lpstr>
      <vt:lpstr>Session 2 - Key Idea</vt:lpstr>
      <vt:lpstr>  Math Framework:  “7 Elements” for Enhanced CT Programs </vt:lpstr>
    </vt:vector>
  </TitlesOfParts>
  <Company>SREB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the Data: Reading and Writing for Learning</dc:title>
  <dc:creator>rmurray</dc:creator>
  <cp:lastModifiedBy>Grace Wilson</cp:lastModifiedBy>
  <cp:revision>589</cp:revision>
  <cp:lastPrinted>2013-05-19T13:13:49Z</cp:lastPrinted>
  <dcterms:created xsi:type="dcterms:W3CDTF">2011-10-07T15:50:17Z</dcterms:created>
  <dcterms:modified xsi:type="dcterms:W3CDTF">2013-08-16T13:18:20Z</dcterms:modified>
</cp:coreProperties>
</file>