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18" r:id="rId1"/>
  </p:sldMasterIdLst>
  <p:notesMasterIdLst>
    <p:notesMasterId r:id="rId18"/>
  </p:notesMasterIdLst>
  <p:handoutMasterIdLst>
    <p:handoutMasterId r:id="rId19"/>
  </p:handoutMasterIdLst>
  <p:sldIdLst>
    <p:sldId id="1228" r:id="rId2"/>
    <p:sldId id="1240" r:id="rId3"/>
    <p:sldId id="1241" r:id="rId4"/>
    <p:sldId id="1242" r:id="rId5"/>
    <p:sldId id="1243" r:id="rId6"/>
    <p:sldId id="1244" r:id="rId7"/>
    <p:sldId id="1245" r:id="rId8"/>
    <p:sldId id="1246" r:id="rId9"/>
    <p:sldId id="1247" r:id="rId10"/>
    <p:sldId id="1251" r:id="rId11"/>
    <p:sldId id="1248" r:id="rId12"/>
    <p:sldId id="1229" r:id="rId13"/>
    <p:sldId id="1231" r:id="rId14"/>
    <p:sldId id="1249" r:id="rId15"/>
    <p:sldId id="1250" r:id="rId16"/>
    <p:sldId id="1239" r:id="rId17"/>
  </p:sldIdLst>
  <p:sldSz cx="9144000" cy="6858000" type="screen4x3"/>
  <p:notesSz cx="7010400" cy="9236075"/>
  <p:defaultTextStyle>
    <a:defPPr>
      <a:defRPr lang="en-US"/>
    </a:defPPr>
    <a:lvl1pPr algn="l" rtl="0" fontAlgn="base">
      <a:spcBef>
        <a:spcPct val="0"/>
      </a:spcBef>
      <a:spcAft>
        <a:spcPct val="0"/>
      </a:spcAft>
      <a:defRPr sz="2800" kern="1200">
        <a:solidFill>
          <a:schemeClr val="tx1"/>
        </a:solidFill>
        <a:latin typeface="AGaramond Semibold"/>
        <a:ea typeface="MS PGothic" pitchFamily="34" charset="-128"/>
        <a:cs typeface="Arial" pitchFamily="34" charset="0"/>
      </a:defRPr>
    </a:lvl1pPr>
    <a:lvl2pPr marL="457200" algn="l" rtl="0" fontAlgn="base">
      <a:spcBef>
        <a:spcPct val="0"/>
      </a:spcBef>
      <a:spcAft>
        <a:spcPct val="0"/>
      </a:spcAft>
      <a:defRPr sz="2800" kern="1200">
        <a:solidFill>
          <a:schemeClr val="tx1"/>
        </a:solidFill>
        <a:latin typeface="AGaramond Semibold"/>
        <a:ea typeface="MS PGothic" pitchFamily="34" charset="-128"/>
        <a:cs typeface="Arial" pitchFamily="34" charset="0"/>
      </a:defRPr>
    </a:lvl2pPr>
    <a:lvl3pPr marL="914400" algn="l" rtl="0" fontAlgn="base">
      <a:spcBef>
        <a:spcPct val="0"/>
      </a:spcBef>
      <a:spcAft>
        <a:spcPct val="0"/>
      </a:spcAft>
      <a:defRPr sz="2800" kern="1200">
        <a:solidFill>
          <a:schemeClr val="tx1"/>
        </a:solidFill>
        <a:latin typeface="AGaramond Semibold"/>
        <a:ea typeface="MS PGothic" pitchFamily="34" charset="-128"/>
        <a:cs typeface="Arial" pitchFamily="34" charset="0"/>
      </a:defRPr>
    </a:lvl3pPr>
    <a:lvl4pPr marL="1371600" algn="l" rtl="0" fontAlgn="base">
      <a:spcBef>
        <a:spcPct val="0"/>
      </a:spcBef>
      <a:spcAft>
        <a:spcPct val="0"/>
      </a:spcAft>
      <a:defRPr sz="2800" kern="1200">
        <a:solidFill>
          <a:schemeClr val="tx1"/>
        </a:solidFill>
        <a:latin typeface="AGaramond Semibold"/>
        <a:ea typeface="MS PGothic" pitchFamily="34" charset="-128"/>
        <a:cs typeface="Arial" pitchFamily="34" charset="0"/>
      </a:defRPr>
    </a:lvl4pPr>
    <a:lvl5pPr marL="1828800" algn="l" rtl="0" fontAlgn="base">
      <a:spcBef>
        <a:spcPct val="0"/>
      </a:spcBef>
      <a:spcAft>
        <a:spcPct val="0"/>
      </a:spcAft>
      <a:defRPr sz="2800" kern="1200">
        <a:solidFill>
          <a:schemeClr val="tx1"/>
        </a:solidFill>
        <a:latin typeface="AGaramond Semibold"/>
        <a:ea typeface="MS PGothic" pitchFamily="34" charset="-128"/>
        <a:cs typeface="Arial" pitchFamily="34" charset="0"/>
      </a:defRPr>
    </a:lvl5pPr>
    <a:lvl6pPr marL="2286000" algn="l" defTabSz="914400" rtl="0" eaLnBrk="1" latinLnBrk="0" hangingPunct="1">
      <a:defRPr sz="2800" kern="1200">
        <a:solidFill>
          <a:schemeClr val="tx1"/>
        </a:solidFill>
        <a:latin typeface="AGaramond Semibold"/>
        <a:ea typeface="MS PGothic" pitchFamily="34" charset="-128"/>
        <a:cs typeface="Arial" pitchFamily="34" charset="0"/>
      </a:defRPr>
    </a:lvl6pPr>
    <a:lvl7pPr marL="2743200" algn="l" defTabSz="914400" rtl="0" eaLnBrk="1" latinLnBrk="0" hangingPunct="1">
      <a:defRPr sz="2800" kern="1200">
        <a:solidFill>
          <a:schemeClr val="tx1"/>
        </a:solidFill>
        <a:latin typeface="AGaramond Semibold"/>
        <a:ea typeface="MS PGothic" pitchFamily="34" charset="-128"/>
        <a:cs typeface="Arial" pitchFamily="34" charset="0"/>
      </a:defRPr>
    </a:lvl7pPr>
    <a:lvl8pPr marL="3200400" algn="l" defTabSz="914400" rtl="0" eaLnBrk="1" latinLnBrk="0" hangingPunct="1">
      <a:defRPr sz="2800" kern="1200">
        <a:solidFill>
          <a:schemeClr val="tx1"/>
        </a:solidFill>
        <a:latin typeface="AGaramond Semibold"/>
        <a:ea typeface="MS PGothic" pitchFamily="34" charset="-128"/>
        <a:cs typeface="Arial" pitchFamily="34" charset="0"/>
      </a:defRPr>
    </a:lvl8pPr>
    <a:lvl9pPr marL="3657600" algn="l" defTabSz="914400" rtl="0" eaLnBrk="1" latinLnBrk="0" hangingPunct="1">
      <a:defRPr sz="2800" kern="1200">
        <a:solidFill>
          <a:schemeClr val="tx1"/>
        </a:solidFill>
        <a:latin typeface="AGaramond Semibold"/>
        <a:ea typeface="MS PGothic" pitchFamily="34" charset="-128"/>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005D"/>
    <a:srgbClr val="000066"/>
    <a:srgbClr val="E8E8E8"/>
    <a:srgbClr val="EBEBEB"/>
    <a:srgbClr val="FFCC00"/>
    <a:srgbClr val="D60093"/>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82" autoAdjust="0"/>
    <p:restoredTop sz="93094" autoAdjust="0"/>
  </p:normalViewPr>
  <p:slideViewPr>
    <p:cSldViewPr snapToGrid="0">
      <p:cViewPr>
        <p:scale>
          <a:sx n="66" d="100"/>
          <a:sy n="66" d="100"/>
        </p:scale>
        <p:origin x="-1380" y="-78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274"/>
    </p:cViewPr>
  </p:sorterViewPr>
  <p:notesViewPr>
    <p:cSldViewPr snapToGrid="0">
      <p:cViewPr varScale="1">
        <p:scale>
          <a:sx n="55" d="100"/>
          <a:sy n="55" d="100"/>
        </p:scale>
        <p:origin x="-2904" y="-108"/>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7840" cy="462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u="sng">
                <a:latin typeface="Times New Roman" pitchFamily="-112" charset="0"/>
                <a:ea typeface="+mn-ea"/>
                <a:cs typeface="+mn-cs"/>
              </a:defRPr>
            </a:lvl1pPr>
          </a:lstStyle>
          <a:p>
            <a:pPr>
              <a:defRPr/>
            </a:pPr>
            <a:endParaRPr lang="en-US" dirty="0"/>
          </a:p>
        </p:txBody>
      </p:sp>
      <p:sp>
        <p:nvSpPr>
          <p:cNvPr id="60419" name="Rectangle 3"/>
          <p:cNvSpPr>
            <a:spLocks noGrp="1" noChangeArrowheads="1"/>
          </p:cNvSpPr>
          <p:nvPr>
            <p:ph type="dt" sz="quarter" idx="1"/>
          </p:nvPr>
        </p:nvSpPr>
        <p:spPr bwMode="auto">
          <a:xfrm>
            <a:off x="3972560" y="0"/>
            <a:ext cx="3037840" cy="462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u="sng">
                <a:latin typeface="Times New Roman" pitchFamily="-112" charset="0"/>
                <a:ea typeface="+mn-ea"/>
                <a:cs typeface="+mn-cs"/>
              </a:defRPr>
            </a:lvl1pPr>
          </a:lstStyle>
          <a:p>
            <a:pPr>
              <a:defRPr/>
            </a:pPr>
            <a:endParaRPr lang="en-US" dirty="0"/>
          </a:p>
        </p:txBody>
      </p:sp>
      <p:sp>
        <p:nvSpPr>
          <p:cNvPr id="60420" name="Rectangle 4"/>
          <p:cNvSpPr>
            <a:spLocks noGrp="1" noChangeArrowheads="1"/>
          </p:cNvSpPr>
          <p:nvPr>
            <p:ph type="ftr" sz="quarter" idx="2"/>
          </p:nvPr>
        </p:nvSpPr>
        <p:spPr bwMode="auto">
          <a:xfrm>
            <a:off x="0" y="8773957"/>
            <a:ext cx="3037840" cy="4621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u="sng">
                <a:latin typeface="Times New Roman" pitchFamily="-112" charset="0"/>
                <a:ea typeface="+mn-ea"/>
                <a:cs typeface="+mn-cs"/>
              </a:defRPr>
            </a:lvl1pPr>
          </a:lstStyle>
          <a:p>
            <a:pPr>
              <a:defRPr/>
            </a:pPr>
            <a:endParaRPr lang="en-US" dirty="0"/>
          </a:p>
        </p:txBody>
      </p:sp>
      <p:sp>
        <p:nvSpPr>
          <p:cNvPr id="60421" name="Rectangle 5"/>
          <p:cNvSpPr>
            <a:spLocks noGrp="1" noChangeArrowheads="1"/>
          </p:cNvSpPr>
          <p:nvPr>
            <p:ph type="sldNum" sz="quarter" idx="3"/>
          </p:nvPr>
        </p:nvSpPr>
        <p:spPr bwMode="auto">
          <a:xfrm>
            <a:off x="3972560" y="8773957"/>
            <a:ext cx="3037840" cy="4621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u="sng">
                <a:latin typeface="Times New Roman" pitchFamily="18" charset="0"/>
                <a:ea typeface="ＭＳ Ｐゴシック" pitchFamily="34" charset="-128"/>
                <a:cs typeface="+mn-cs"/>
              </a:defRPr>
            </a:lvl1pPr>
          </a:lstStyle>
          <a:p>
            <a:pPr>
              <a:defRPr/>
            </a:pPr>
            <a:fld id="{2266D5B8-30B2-4108-9E57-88F476AE2E6C}" type="slidenum">
              <a:rPr lang="en-US"/>
              <a:pPr>
                <a:defRPr/>
              </a:pPr>
              <a:t>‹#›</a:t>
            </a:fld>
            <a:endParaRPr lang="en-US" dirty="0"/>
          </a:p>
        </p:txBody>
      </p:sp>
    </p:spTree>
    <p:extLst>
      <p:ext uri="{BB962C8B-B14F-4D97-AF65-F5344CB8AC3E}">
        <p14:creationId xmlns:p14="http://schemas.microsoft.com/office/powerpoint/2010/main" val="1443373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8354" name="Rectangle 2"/>
          <p:cNvSpPr>
            <a:spLocks noGrp="1" noChangeArrowheads="1"/>
          </p:cNvSpPr>
          <p:nvPr>
            <p:ph type="hdr" sz="quarter"/>
          </p:nvPr>
        </p:nvSpPr>
        <p:spPr bwMode="auto">
          <a:xfrm>
            <a:off x="0" y="0"/>
            <a:ext cx="3037840" cy="462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12" charset="0"/>
                <a:ea typeface="+mn-ea"/>
                <a:cs typeface="+mn-cs"/>
              </a:defRPr>
            </a:lvl1pPr>
          </a:lstStyle>
          <a:p>
            <a:pPr>
              <a:defRPr/>
            </a:pPr>
            <a:endParaRPr lang="en-US" dirty="0"/>
          </a:p>
        </p:txBody>
      </p:sp>
      <p:sp>
        <p:nvSpPr>
          <p:cNvPr id="228355" name="Rectangle 3"/>
          <p:cNvSpPr>
            <a:spLocks noGrp="1" noChangeArrowheads="1"/>
          </p:cNvSpPr>
          <p:nvPr>
            <p:ph type="dt" idx="1"/>
          </p:nvPr>
        </p:nvSpPr>
        <p:spPr bwMode="auto">
          <a:xfrm>
            <a:off x="3970938" y="0"/>
            <a:ext cx="3037840" cy="462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12" charset="0"/>
                <a:ea typeface="+mn-ea"/>
                <a:cs typeface="+mn-cs"/>
              </a:defRPr>
            </a:lvl1pPr>
          </a:lstStyle>
          <a:p>
            <a:pPr>
              <a:defRPr/>
            </a:pPr>
            <a:endParaRPr lang="en-US" dirty="0"/>
          </a:p>
        </p:txBody>
      </p:sp>
      <p:sp>
        <p:nvSpPr>
          <p:cNvPr id="143364"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7" name="Rectangle 5"/>
          <p:cNvSpPr>
            <a:spLocks noGrp="1" noChangeArrowheads="1"/>
          </p:cNvSpPr>
          <p:nvPr>
            <p:ph type="body" sz="quarter" idx="3"/>
          </p:nvPr>
        </p:nvSpPr>
        <p:spPr bwMode="auto">
          <a:xfrm>
            <a:off x="701040" y="4387767"/>
            <a:ext cx="5608320" cy="41559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8358" name="Rectangle 6"/>
          <p:cNvSpPr>
            <a:spLocks noGrp="1" noChangeArrowheads="1"/>
          </p:cNvSpPr>
          <p:nvPr>
            <p:ph type="ftr" sz="quarter" idx="4"/>
          </p:nvPr>
        </p:nvSpPr>
        <p:spPr bwMode="auto">
          <a:xfrm>
            <a:off x="0" y="8772378"/>
            <a:ext cx="3037840" cy="4621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12" charset="0"/>
                <a:ea typeface="+mn-ea"/>
                <a:cs typeface="+mn-cs"/>
              </a:defRPr>
            </a:lvl1pPr>
          </a:lstStyle>
          <a:p>
            <a:pPr>
              <a:defRPr/>
            </a:pPr>
            <a:endParaRPr lang="en-US" dirty="0"/>
          </a:p>
        </p:txBody>
      </p:sp>
      <p:sp>
        <p:nvSpPr>
          <p:cNvPr id="228359" name="Rectangle 7"/>
          <p:cNvSpPr>
            <a:spLocks noGrp="1" noChangeArrowheads="1"/>
          </p:cNvSpPr>
          <p:nvPr>
            <p:ph type="sldNum" sz="quarter" idx="5"/>
          </p:nvPr>
        </p:nvSpPr>
        <p:spPr bwMode="auto">
          <a:xfrm>
            <a:off x="3970938" y="8772378"/>
            <a:ext cx="3037840" cy="4621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ea typeface="ＭＳ Ｐゴシック" pitchFamily="34" charset="-128"/>
                <a:cs typeface="+mn-cs"/>
              </a:defRPr>
            </a:lvl1pPr>
          </a:lstStyle>
          <a:p>
            <a:pPr>
              <a:defRPr/>
            </a:pPr>
            <a:fld id="{CC092A68-85AD-47EA-A184-FEF2C7BAFBA1}" type="slidenum">
              <a:rPr lang="en-US"/>
              <a:pPr>
                <a:defRPr/>
              </a:pPr>
              <a:t>‹#›</a:t>
            </a:fld>
            <a:endParaRPr lang="en-US" dirty="0"/>
          </a:p>
        </p:txBody>
      </p:sp>
    </p:spTree>
    <p:extLst>
      <p:ext uri="{BB962C8B-B14F-4D97-AF65-F5344CB8AC3E}">
        <p14:creationId xmlns:p14="http://schemas.microsoft.com/office/powerpoint/2010/main" val="25862114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12" charset="0"/>
        <a:ea typeface="MS PGothic" pitchFamily="34" charset="-128"/>
        <a:cs typeface="ＭＳ Ｐゴシック" pitchFamily="-112" charset="-128"/>
      </a:defRPr>
    </a:lvl1pPr>
    <a:lvl2pPr marL="457200" algn="l" rtl="0" eaLnBrk="0" fontAlgn="base" hangingPunct="0">
      <a:spcBef>
        <a:spcPct val="30000"/>
      </a:spcBef>
      <a:spcAft>
        <a:spcPct val="0"/>
      </a:spcAft>
      <a:defRPr kumimoji="1" sz="1200" kern="1200">
        <a:solidFill>
          <a:schemeClr val="tx1"/>
        </a:solidFill>
        <a:latin typeface="Times New Roman" pitchFamily="-112" charset="0"/>
        <a:ea typeface="MS PGothic" pitchFamily="34"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12" charset="0"/>
        <a:ea typeface="MS PGothic" pitchFamily="34"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12" charset="0"/>
        <a:ea typeface="MS PGothic" pitchFamily="34"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12"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092A68-85AD-47EA-A184-FEF2C7BAFBA1}" type="slidenum">
              <a:rPr lang="en-US" smtClean="0"/>
              <a:pPr>
                <a:defRPr/>
              </a:pPr>
              <a:t>1</a:t>
            </a:fld>
            <a:endParaRPr lang="en-US" dirty="0"/>
          </a:p>
        </p:txBody>
      </p:sp>
    </p:spTree>
    <p:extLst>
      <p:ext uri="{BB962C8B-B14F-4D97-AF65-F5344CB8AC3E}">
        <p14:creationId xmlns:p14="http://schemas.microsoft.com/office/powerpoint/2010/main" val="3220920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eaLnBrk="1" latinLnBrk="0" hangingPunct="1"/>
            <a:fld id="{B41ABA4E-CD72-497B-97AA-7213B3980F60}" type="datetimeFigureOut">
              <a:rPr lang="en-US" smtClean="0"/>
              <a:pPr eaLnBrk="1" latinLnBrk="0" hangingPunct="1"/>
              <a:t>7/26/2013</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pPr>
              <a:defRPr/>
            </a:pPr>
            <a:fld id="{53CD949E-7C90-4FB8-9993-979A61DCD7B1}" type="slidenum">
              <a:rPr lang="en-US" smtClean="0"/>
              <a:pPr>
                <a:defRPr/>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B41ABA4E-CD72-497B-97AA-7213B3980F60}" type="datetimeFigureOut">
              <a:rPr lang="en-US" smtClean="0"/>
              <a:pPr eaLnBrk="1" latinLnBrk="0" hangingPunct="1"/>
              <a:t>7/26/2013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defRPr/>
            </a:pPr>
            <a:fld id="{92E6D12C-B441-451A-B444-29F3F29F54A2}"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B41ABA4E-CD72-497B-97AA-7213B3980F60}" type="datetimeFigureOut">
              <a:rPr lang="en-US" smtClean="0"/>
              <a:pPr eaLnBrk="1" latinLnBrk="0" hangingPunct="1"/>
              <a:t>7/26/2013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defRPr/>
            </a:pPr>
            <a:fld id="{7D4B65CA-E44C-477C-8C2E-D6A795B75D38}"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B41ABA4E-CD72-497B-97AA-7213B3980F60}" type="datetimeFigureOut">
              <a:rPr lang="en-US" smtClean="0"/>
              <a:pPr eaLnBrk="1" latinLnBrk="0" hangingPunct="1"/>
              <a:t>7/26/2013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defRPr/>
            </a:pPr>
            <a:fld id="{1A6FBAC9-C1B2-4EA1-9CDF-12CC6ECA2F83}"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B41ABA4E-CD72-497B-97AA-7213B3980F60}" type="datetimeFigureOut">
              <a:rPr lang="en-US" smtClean="0"/>
              <a:pPr eaLnBrk="1" latinLnBrk="0" hangingPunct="1"/>
              <a:t>7/26/2013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defRPr/>
            </a:pPr>
            <a:fld id="{67026635-9F92-4156-992D-7D1214601D4C}" type="slidenum">
              <a:rPr lang="en-US" smtClean="0"/>
              <a:pPr>
                <a:defRPr/>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B41ABA4E-CD72-497B-97AA-7213B3980F60}" type="datetimeFigureOut">
              <a:rPr lang="en-US" smtClean="0"/>
              <a:pPr eaLnBrk="1" latinLnBrk="0" hangingPunct="1"/>
              <a:t>7/26/2013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pPr>
              <a:defRPr/>
            </a:pPr>
            <a:fld id="{9CBF844F-65BA-446D-AD54-AD8B3C24AFC5}"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B41ABA4E-CD72-497B-97AA-7213B3980F60}" type="datetimeFigureOut">
              <a:rPr lang="en-US" smtClean="0"/>
              <a:pPr eaLnBrk="1" latinLnBrk="0" hangingPunct="1"/>
              <a:t>7/26/2013</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pPr>
              <a:defRPr/>
            </a:pPr>
            <a:fld id="{B94A5C08-77DE-4EED-BDBA-0BD7D0C84DC0}"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eaLnBrk="1" latinLnBrk="0" hangingPunct="1"/>
            <a:fld id="{B41ABA4E-CD72-497B-97AA-7213B3980F60}" type="datetimeFigureOut">
              <a:rPr lang="en-US" smtClean="0"/>
              <a:pPr eaLnBrk="1" latinLnBrk="0" hangingPunct="1"/>
              <a:t>7/26/2013</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pPr>
              <a:defRPr/>
            </a:pPr>
            <a:fld id="{429A3B25-BE3C-47D8-9EE2-9172B4C7057F}"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eaLnBrk="1" latinLnBrk="0" hangingPunct="1"/>
            <a:fld id="{B41ABA4E-CD72-497B-97AA-7213B3980F60}" type="datetimeFigureOut">
              <a:rPr lang="en-US" smtClean="0"/>
              <a:pPr eaLnBrk="1" latinLnBrk="0" hangingPunct="1"/>
              <a:t>7/26/2013</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pPr>
              <a:defRPr/>
            </a:pPr>
            <a:fld id="{C039483E-CB59-432C-BEDA-9FEB4D197B0B}" type="slidenum">
              <a:rPr lang="en-US" smtClean="0"/>
              <a:pPr>
                <a:defRPr/>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B41ABA4E-CD72-497B-97AA-7213B3980F60}" type="datetimeFigureOut">
              <a:rPr lang="en-US" smtClean="0"/>
              <a:pPr eaLnBrk="1" latinLnBrk="0" hangingPunct="1"/>
              <a:t>7/26/2013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pPr>
              <a:defRPr/>
            </a:pPr>
            <a:fld id="{6B0E9517-E1A4-4D30-8672-0684C6A2C1C0}" type="slidenum">
              <a:rPr lang="en-US" smtClean="0"/>
              <a:pPr>
                <a:defRPr/>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eaLnBrk="1" latinLnBrk="0" hangingPunct="1"/>
            <a:fld id="{B41ABA4E-CD72-497B-97AA-7213B3980F60}" type="datetimeFigureOut">
              <a:rPr lang="en-US" smtClean="0"/>
              <a:pPr eaLnBrk="1" latinLnBrk="0" hangingPunct="1"/>
              <a:t>7/26/2013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pPr>
              <a:defRPr/>
            </a:pPr>
            <a:fld id="{E5681C9F-CA6F-4B29-9025-BD59AE87945A}" type="slidenum">
              <a:rPr lang="en-US" smtClean="0"/>
              <a:pPr>
                <a:defRPr/>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eaLnBrk="1" latinLnBrk="0" hangingPunct="1"/>
            <a:fld id="{B41ABA4E-CD72-497B-97AA-7213B3980F60}" type="datetimeFigureOut">
              <a:rPr lang="en-US" smtClean="0"/>
              <a:pPr eaLnBrk="1" latinLnBrk="0" hangingPunct="1"/>
              <a:t>7/26/2013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A680E7F5-B95A-4D1A-AD9F-8E0413A552CB}" type="slidenum">
              <a:rPr lang="en-US" smtClean="0"/>
              <a:pPr>
                <a:defRPr/>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ransition>
    <p:fade thruBlk="1"/>
  </p:transition>
  <p:timing>
    <p:tnLst>
      <p:par>
        <p:cTn id="1" dur="indefinite" restart="never" nodeType="tmRoot"/>
      </p:par>
    </p:tnLst>
  </p:timing>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southbendcareeracademy.org/index.php?option=com_content&amp;view=article&amp;id=37:projects-vs-pbl&amp;catid=19:class-room-articles&amp;Itemid=101" TargetMode="External"/><Relationship Id="rId3" Type="http://schemas.openxmlformats.org/officeDocument/2006/relationships/hyperlink" Target="http://www.bie.org/index.php/site/RE/pbl_research/29" TargetMode="External"/><Relationship Id="rId7" Type="http://schemas.openxmlformats.org/officeDocument/2006/relationships/hyperlink" Target="https://sites.google.com/a/leyden212.org/mapping/components/assessments/formative-vs-summative" TargetMode="External"/><Relationship Id="rId2" Type="http://schemas.openxmlformats.org/officeDocument/2006/relationships/hyperlink" Target="http://www.bie.org/" TargetMode="External"/><Relationship Id="rId1" Type="http://schemas.openxmlformats.org/officeDocument/2006/relationships/slideLayout" Target="../slideLayouts/slideLayout2.xml"/><Relationship Id="rId6" Type="http://schemas.openxmlformats.org/officeDocument/2006/relationships/hyperlink" Target="http://www.readingrockets.org/strategies/jigsaw/" TargetMode="External"/><Relationship Id="rId5" Type="http://schemas.openxmlformats.org/officeDocument/2006/relationships/hyperlink" Target="http://www.edutopia.org/project-based-learning-guide-implementation#pbl_assess" TargetMode="External"/><Relationship Id="rId4" Type="http://schemas.openxmlformats.org/officeDocument/2006/relationships/hyperlink" Target="http://genyes.org/media/freeresources/assessing_tech_literacy_whitepaper.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project%20based%20learning&amp;source=images&amp;cd=&amp;cad=rja&amp;docid=QK8o4pMja-CRjM&amp;tbnid=QFfhs65l2XvX-M:&amp;ved=0CAUQjRw&amp;url=http://pbleducation.wordpress.com/2013/04/01/project-based-learning-in-middle-school/&amp;ei=RsjvUZ7jK4fq8wTj4oDYAQ&amp;bvm=bv.49641647,d.eWU&amp;psig=AFQjCNG7EDuObD9CFUmzbjm15VO8s_lCSA&amp;ust=137475523006295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Projects%20are%20focused%20on%20questions%20or%20problems%20that%20lead%20students%20to%20learn%20the%20central%20concepts&amp;source=images&amp;cd=&amp;cad=rja&amp;docid=77GL4uI09bdy0M&amp;tbnid=TScAnMxG6-NrHM:&amp;ved=0CAUQjRw&amp;url=http://www.academyoflearning.com/blog/&amp;ei=WMTvUbzSD5Tu9ASbw4BA&amp;bvm=bv.49641647,d.eWU&amp;psig=AFQjCNFbheA157Ubf2sp7hOonMAEDKKTHg&amp;ust=137475423800228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Projects%20students&amp;source=images&amp;cd=&amp;cad=rja&amp;docid=4m2vYsDbcfX9IM&amp;tbnid=9KfsQQbfKrY1jM:&amp;ved=0CAUQjRw&amp;url=http://ibit.temple.edu/programs/projects/&amp;ei=CMbvUaLgL4Ha8AT5uYCADg&amp;bvm=bv.49641647,d.eWU&amp;psig=AFQjCNH3vnpDC2RIf9rLIWK82Brlwej-3w&amp;ust=137475466826213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student-driven+clipart&amp;source=images&amp;cd=&amp;cad=rja&amp;docid=q6b6wx7T8EG-9M&amp;tbnid=AupLc76xhZtzsM:&amp;ved=0CAUQjRw&amp;url=https://ctools.umich.edu/osp-presentation-tool/viewPresentation.osp?id=0A1E1FE677059A48CF284489D696FB38&amp;ei=rdDvUcmhKoHS9ATX3oGgBQ&amp;bvm=bv.49641647,d.eWU&amp;psig=AFQjCNFIeA10Och0R6_EDaJsNLw6euTRmA&amp;ust=137475733845193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hyperlink" Target="http://www.google.com/url?sa=i&amp;rct=j&amp;q=creating%20a%20business&amp;source=images&amp;cd=&amp;cad=rja&amp;docid=gfiY3tSRb8KjdM&amp;tbnid=_-Be8qs9QZRKuM:&amp;ved=0CAUQjRw&amp;url=http://bhgrealestateblog.com/2012/10/15/creating-your-business-plan-blueprint-for-2013-success/&amp;ei=n9_vUebLIY3Q8wTbioCYBw&amp;bvm=bv.49641647,d.eWU&amp;psig=AFQjCNH8smiV-jO6YYlVOGX2Wf96EyhlIg&amp;ust=1374761231083559" TargetMode="External"/><Relationship Id="rId1" Type="http://schemas.openxmlformats.org/officeDocument/2006/relationships/slideLayout" Target="../slideLayouts/slideLayout2.xml"/><Relationship Id="rId6" Type="http://schemas.openxmlformats.org/officeDocument/2006/relationships/hyperlink" Target="http://www.google.com/url?sa=i&amp;rct=j&amp;q=boring%20class%20teaching&amp;source=images&amp;cd=&amp;cad=rja&amp;docid=hq9_3LGk8bq4bM&amp;tbnid=o7CfxhruNPETaM:&amp;ved=0CAUQjRw&amp;url=http://blogs.telegraph.co.uk/news/petermullen/100186654/teachers-who-perpetrate-mediocrity-have-no-place-in-our-nations-classrooms/&amp;ei=2uHvUbmzNIbi8gS8t4CwAQ&amp;bvm=bv.49641647,d.eWU&amp;psig=AFQjCNHDWd-jSqPmIAIcVSx0CJP89ERx5g&amp;ust=1374761683635569" TargetMode="External"/><Relationship Id="rId5" Type="http://schemas.openxmlformats.org/officeDocument/2006/relationships/image" Target="../media/image7.jpeg"/><Relationship Id="rId4" Type="http://schemas.openxmlformats.org/officeDocument/2006/relationships/hyperlink" Target="http://www.google.com/url?sa=i&amp;rct=j&amp;q=business%20success&amp;source=images&amp;cd=&amp;cad=rja&amp;docid=KCPddZ1akWr4ZM&amp;tbnid=Q3Dxf6Xo2kXMoM:&amp;ved=0CAUQjRw&amp;url=http://www.linkedintobusiness.com/viveka/business-success-is-game-of-inches--i-248.asp&amp;ei=quDvUdGcCJGA8gTRkoHQDA&amp;bvm=bv.49641647,d.eWU&amp;psig=AFQjCNFZ7eKvEguEPgPp_kH63WZIuSdl2Q&amp;ust=1374761400768233"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bie.org/videos/video/21st_century_skills_asses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1987" y="1875934"/>
            <a:ext cx="7406640" cy="2218581"/>
          </a:xfrm>
        </p:spPr>
        <p:txBody>
          <a:bodyPr>
            <a:normAutofit/>
          </a:bodyPr>
          <a:lstStyle/>
          <a:p>
            <a:pPr algn="ctr">
              <a:defRPr/>
            </a:pPr>
            <a:r>
              <a:rPr lang="en-US" dirty="0" smtClean="0"/>
              <a:t>Understanding Project Based </a:t>
            </a:r>
            <a:r>
              <a:rPr lang="en-US" dirty="0" smtClean="0"/>
              <a:t>Learning</a:t>
            </a:r>
            <a:endParaRPr lang="en-US" dirty="0"/>
          </a:p>
        </p:txBody>
      </p:sp>
      <p:sp>
        <p:nvSpPr>
          <p:cNvPr id="30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800">
                <a:solidFill>
                  <a:schemeClr val="tx1"/>
                </a:solidFill>
                <a:latin typeface="AGaramond Semibold"/>
                <a:ea typeface="MS PGothic" pitchFamily="34" charset="-128"/>
              </a:defRPr>
            </a:lvl1pPr>
            <a:lvl2pPr marL="742950" indent="-285750" eaLnBrk="0" hangingPunct="0">
              <a:defRPr sz="2800">
                <a:solidFill>
                  <a:schemeClr val="tx1"/>
                </a:solidFill>
                <a:latin typeface="AGaramond Semibold"/>
                <a:ea typeface="MS PGothic" pitchFamily="34" charset="-128"/>
              </a:defRPr>
            </a:lvl2pPr>
            <a:lvl3pPr marL="1143000" indent="-228600" eaLnBrk="0" hangingPunct="0">
              <a:defRPr sz="2800">
                <a:solidFill>
                  <a:schemeClr val="tx1"/>
                </a:solidFill>
                <a:latin typeface="AGaramond Semibold"/>
                <a:ea typeface="MS PGothic" pitchFamily="34" charset="-128"/>
              </a:defRPr>
            </a:lvl3pPr>
            <a:lvl4pPr marL="1600200" indent="-228600" eaLnBrk="0" hangingPunct="0">
              <a:defRPr sz="2800">
                <a:solidFill>
                  <a:schemeClr val="tx1"/>
                </a:solidFill>
                <a:latin typeface="AGaramond Semibold"/>
                <a:ea typeface="MS PGothic" pitchFamily="34" charset="-128"/>
              </a:defRPr>
            </a:lvl4pPr>
            <a:lvl5pPr marL="2057400" indent="-228600" eaLnBrk="0" hangingPunct="0">
              <a:defRPr sz="2800">
                <a:solidFill>
                  <a:schemeClr val="tx1"/>
                </a:solidFill>
                <a:latin typeface="AGaramond Semibold"/>
                <a:ea typeface="MS PGothic" pitchFamily="34" charset="-128"/>
              </a:defRPr>
            </a:lvl5pPr>
            <a:lvl6pPr marL="2514600" indent="-228600" eaLnBrk="0" fontAlgn="base" hangingPunct="0">
              <a:spcBef>
                <a:spcPct val="0"/>
              </a:spcBef>
              <a:spcAft>
                <a:spcPct val="0"/>
              </a:spcAft>
              <a:defRPr sz="2800">
                <a:solidFill>
                  <a:schemeClr val="tx1"/>
                </a:solidFill>
                <a:latin typeface="AGaramond Semibold"/>
                <a:ea typeface="MS PGothic" pitchFamily="34" charset="-128"/>
              </a:defRPr>
            </a:lvl6pPr>
            <a:lvl7pPr marL="2971800" indent="-228600" eaLnBrk="0" fontAlgn="base" hangingPunct="0">
              <a:spcBef>
                <a:spcPct val="0"/>
              </a:spcBef>
              <a:spcAft>
                <a:spcPct val="0"/>
              </a:spcAft>
              <a:defRPr sz="2800">
                <a:solidFill>
                  <a:schemeClr val="tx1"/>
                </a:solidFill>
                <a:latin typeface="AGaramond Semibold"/>
                <a:ea typeface="MS PGothic" pitchFamily="34" charset="-128"/>
              </a:defRPr>
            </a:lvl7pPr>
            <a:lvl8pPr marL="3429000" indent="-228600" eaLnBrk="0" fontAlgn="base" hangingPunct="0">
              <a:spcBef>
                <a:spcPct val="0"/>
              </a:spcBef>
              <a:spcAft>
                <a:spcPct val="0"/>
              </a:spcAft>
              <a:defRPr sz="2800">
                <a:solidFill>
                  <a:schemeClr val="tx1"/>
                </a:solidFill>
                <a:latin typeface="AGaramond Semibold"/>
                <a:ea typeface="MS PGothic" pitchFamily="34" charset="-128"/>
              </a:defRPr>
            </a:lvl8pPr>
            <a:lvl9pPr marL="3886200" indent="-228600" eaLnBrk="0" fontAlgn="base" hangingPunct="0">
              <a:spcBef>
                <a:spcPct val="0"/>
              </a:spcBef>
              <a:spcAft>
                <a:spcPct val="0"/>
              </a:spcAft>
              <a:defRPr sz="2800">
                <a:solidFill>
                  <a:schemeClr val="tx1"/>
                </a:solidFill>
                <a:latin typeface="AGaramond Semibold"/>
                <a:ea typeface="MS PGothic" pitchFamily="34" charset="-128"/>
              </a:defRPr>
            </a:lvl9pPr>
          </a:lstStyle>
          <a:p>
            <a:fld id="{95C9AD32-83E5-4CDD-BE27-3977E65E8D98}" type="slidenum">
              <a:rPr lang="en-US" sz="1400" smtClean="0">
                <a:solidFill>
                  <a:schemeClr val="bg1"/>
                </a:solidFill>
              </a:rPr>
              <a:pPr/>
              <a:t>1</a:t>
            </a:fld>
            <a:endParaRPr lang="en-US" sz="1400" dirty="0" smtClean="0">
              <a:solidFill>
                <a:schemeClr val="bg1"/>
              </a:solidFill>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10</a:t>
            </a:fld>
            <a:endParaRPr lang="en-US" dirty="0"/>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08289" y="1"/>
            <a:ext cx="6787299" cy="7112000"/>
          </a:xfrm>
          <a:prstGeom prst="rect">
            <a:avLst/>
          </a:prstGeom>
          <a:noFill/>
          <a:ln>
            <a:noFill/>
          </a:ln>
        </p:spPr>
      </p:pic>
    </p:spTree>
    <p:extLst>
      <p:ext uri="{BB962C8B-B14F-4D97-AF65-F5344CB8AC3E}">
        <p14:creationId xmlns:p14="http://schemas.microsoft.com/office/powerpoint/2010/main" val="3480780764"/>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340" y="67248"/>
            <a:ext cx="7498080" cy="1143000"/>
          </a:xfrm>
        </p:spPr>
        <p:txBody>
          <a:bodyPr>
            <a:noAutofit/>
          </a:bodyPr>
          <a:lstStyle/>
          <a:p>
            <a:r>
              <a:rPr lang="en-US" sz="3100" dirty="0" smtClean="0"/>
              <a:t>Steps to enabling effective self-evaluation</a:t>
            </a:r>
            <a:endParaRPr lang="en-US" sz="3100" dirty="0"/>
          </a:p>
        </p:txBody>
      </p:sp>
      <p:sp>
        <p:nvSpPr>
          <p:cNvPr id="3" name="Content Placeholder 2"/>
          <p:cNvSpPr>
            <a:spLocks noGrp="1"/>
          </p:cNvSpPr>
          <p:nvPr>
            <p:ph idx="1"/>
          </p:nvPr>
        </p:nvSpPr>
        <p:spPr>
          <a:xfrm>
            <a:off x="1435608" y="1447800"/>
            <a:ext cx="7214906" cy="4800600"/>
          </a:xfrm>
        </p:spPr>
        <p:txBody>
          <a:bodyPr>
            <a:normAutofit/>
          </a:bodyPr>
          <a:lstStyle/>
          <a:p>
            <a:pPr marL="596646" indent="-514350">
              <a:buFont typeface="+mj-lt"/>
              <a:buAutoNum type="arabicPeriod"/>
            </a:pPr>
            <a:r>
              <a:rPr lang="en-US" dirty="0" smtClean="0"/>
              <a:t>Take </a:t>
            </a:r>
            <a:r>
              <a:rPr lang="en-US" dirty="0"/>
              <a:t>time to reflect, individually and as a group.</a:t>
            </a:r>
          </a:p>
          <a:p>
            <a:pPr marL="596646" indent="-514350">
              <a:buFont typeface="+mj-lt"/>
              <a:buAutoNum type="arabicPeriod"/>
            </a:pPr>
            <a:r>
              <a:rPr lang="en-US" dirty="0" smtClean="0"/>
              <a:t>Share </a:t>
            </a:r>
            <a:r>
              <a:rPr lang="en-US" dirty="0"/>
              <a:t>feelings and experiences.</a:t>
            </a:r>
          </a:p>
          <a:p>
            <a:pPr marL="596646" indent="-514350">
              <a:buFont typeface="+mj-lt"/>
              <a:buAutoNum type="arabicPeriod"/>
            </a:pPr>
            <a:r>
              <a:rPr lang="en-US" dirty="0" smtClean="0"/>
              <a:t>Discuss </a:t>
            </a:r>
            <a:r>
              <a:rPr lang="en-US" dirty="0"/>
              <a:t>what worked well.</a:t>
            </a:r>
          </a:p>
          <a:p>
            <a:pPr marL="596646" indent="-514350">
              <a:buFont typeface="+mj-lt"/>
              <a:buAutoNum type="arabicPeriod"/>
            </a:pPr>
            <a:r>
              <a:rPr lang="en-US" dirty="0" smtClean="0"/>
              <a:t>Discuss </a:t>
            </a:r>
            <a:r>
              <a:rPr lang="en-US" dirty="0"/>
              <a:t>what needs change.</a:t>
            </a:r>
          </a:p>
          <a:p>
            <a:pPr marL="596646" indent="-514350">
              <a:buFont typeface="+mj-lt"/>
              <a:buAutoNum type="arabicPeriod"/>
            </a:pPr>
            <a:r>
              <a:rPr lang="en-US" dirty="0" smtClean="0"/>
              <a:t>Share </a:t>
            </a:r>
            <a:r>
              <a:rPr lang="en-US" dirty="0"/>
              <a:t>ideas that will lead to new questions and new projects.</a:t>
            </a:r>
          </a:p>
          <a:p>
            <a:endParaRPr lang="en-US" dirty="0"/>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11</a:t>
            </a:fld>
            <a:endParaRPr lang="en-US" dirty="0"/>
          </a:p>
        </p:txBody>
      </p:sp>
    </p:spTree>
    <p:extLst>
      <p:ext uri="{BB962C8B-B14F-4D97-AF65-F5344CB8AC3E}">
        <p14:creationId xmlns:p14="http://schemas.microsoft.com/office/powerpoint/2010/main" val="1366375976"/>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sz="6000" dirty="0" smtClean="0"/>
              <a:t>Vignettes to analyze</a:t>
            </a:r>
            <a:endParaRPr lang="en-US" sz="6000" dirty="0"/>
          </a:p>
        </p:txBody>
      </p:sp>
      <p:sp>
        <p:nvSpPr>
          <p:cNvPr id="6" name="Subtitle 5"/>
          <p:cNvSpPr>
            <a:spLocks noGrp="1"/>
          </p:cNvSpPr>
          <p:nvPr>
            <p:ph type="subTitle" idx="1"/>
          </p:nvPr>
        </p:nvSpPr>
        <p:spPr>
          <a:xfrm>
            <a:off x="1105836" y="2789210"/>
            <a:ext cx="8342141" cy="1752600"/>
          </a:xfrm>
        </p:spPr>
        <p:txBody>
          <a:bodyPr>
            <a:normAutofit lnSpcReduction="10000"/>
          </a:bodyPr>
          <a:lstStyle/>
          <a:p>
            <a:pPr algn="l"/>
            <a:r>
              <a:rPr lang="en-US" sz="2800" dirty="0" smtClean="0"/>
              <a:t>1.  Read one of the vignettes (Alabama or South Carolina) placed on your table.  </a:t>
            </a:r>
          </a:p>
          <a:p>
            <a:pPr algn="l"/>
            <a:r>
              <a:rPr lang="en-US" sz="2800" dirty="0" smtClean="0"/>
              <a:t>2.  Be prepared to share one piece of evidence to explain what is different.</a:t>
            </a:r>
            <a:endParaRPr lang="en-US" sz="2800" dirty="0"/>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12</a:t>
            </a:fld>
            <a:endParaRPr lang="en-US"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sz="6000" dirty="0" smtClean="0"/>
              <a:t>Project Launch</a:t>
            </a:r>
            <a:endParaRPr lang="en-US" sz="6000" dirty="0"/>
          </a:p>
        </p:txBody>
      </p:sp>
      <p:sp>
        <p:nvSpPr>
          <p:cNvPr id="6" name="Subtitle 5"/>
          <p:cNvSpPr>
            <a:spLocks noGrp="1"/>
          </p:cNvSpPr>
          <p:nvPr>
            <p:ph type="subTitle" idx="1"/>
          </p:nvPr>
        </p:nvSpPr>
        <p:spPr>
          <a:xfrm>
            <a:off x="1017702" y="2561470"/>
            <a:ext cx="8342141" cy="1752600"/>
          </a:xfrm>
        </p:spPr>
        <p:txBody>
          <a:bodyPr/>
          <a:lstStyle/>
          <a:p>
            <a:pPr marL="514350" indent="-514350" algn="l"/>
            <a:r>
              <a:rPr lang="en-US" sz="2800" dirty="0" smtClean="0"/>
              <a:t>Now, with your table team, improve your list by comparing notes on what the project is asking you to do.</a:t>
            </a:r>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13</a:t>
            </a:fld>
            <a:endParaRPr lang="en-US"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smtClean="0">
                <a:solidFill>
                  <a:srgbClr val="4F271C">
                    <a:satMod val="130000"/>
                  </a:srgbClr>
                </a:solidFill>
              </a:rPr>
              <a:t>Jigsaw </a:t>
            </a:r>
            <a:r>
              <a:rPr lang="en-US" sz="2900" dirty="0">
                <a:solidFill>
                  <a:srgbClr val="4F271C">
                    <a:satMod val="130000"/>
                  </a:srgbClr>
                </a:solidFill>
              </a:rPr>
              <a:t>reading in PBL</a:t>
            </a:r>
            <a:endParaRPr lang="en-US" dirty="0"/>
          </a:p>
        </p:txBody>
      </p:sp>
      <p:sp>
        <p:nvSpPr>
          <p:cNvPr id="3" name="Content Placeholder 2"/>
          <p:cNvSpPr>
            <a:spLocks noGrp="1"/>
          </p:cNvSpPr>
          <p:nvPr>
            <p:ph idx="1"/>
          </p:nvPr>
        </p:nvSpPr>
        <p:spPr/>
        <p:txBody>
          <a:bodyPr>
            <a:normAutofit fontScale="85000" lnSpcReduction="20000"/>
          </a:bodyPr>
          <a:lstStyle/>
          <a:p>
            <a:r>
              <a:rPr lang="en-US" dirty="0"/>
              <a:t>Jigsaw is a cooperative learning strategy that enables each student of a "home" group to specialize in one aspect of a topic (for example, one group studies habitats of rainforest animals, another group studies predators of rainforest animals). Students meet with members from other groups who are assigned the same aspect, and after mastering the material, return to the "home" group and teach the material to their group members. With this strategy, each student in the "home" group serves as a piece of the topic's puzzle and when they work together as a whole, they create the complete jigsaw puzzle.</a:t>
            </a:r>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14</a:t>
            </a:fld>
            <a:endParaRPr lang="en-US" dirty="0"/>
          </a:p>
        </p:txBody>
      </p:sp>
    </p:spTree>
    <p:extLst>
      <p:ext uri="{BB962C8B-B14F-4D97-AF65-F5344CB8AC3E}">
        <p14:creationId xmlns:p14="http://schemas.microsoft.com/office/powerpoint/2010/main" val="210110853"/>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Three Benefits of using Jigsaw learning</a:t>
            </a:r>
            <a:endParaRPr lang="en-US" sz="3500" dirty="0"/>
          </a:p>
        </p:txBody>
      </p:sp>
      <p:sp>
        <p:nvSpPr>
          <p:cNvPr id="3" name="Content Placeholder 2"/>
          <p:cNvSpPr>
            <a:spLocks noGrp="1"/>
          </p:cNvSpPr>
          <p:nvPr>
            <p:ph idx="1"/>
          </p:nvPr>
        </p:nvSpPr>
        <p:spPr/>
        <p:txBody>
          <a:bodyPr/>
          <a:lstStyle/>
          <a:p>
            <a:pPr>
              <a:buFont typeface="Arial"/>
              <a:buChar char="•"/>
            </a:pPr>
            <a:endParaRPr lang="en-US" dirty="0" smtClean="0"/>
          </a:p>
          <a:p>
            <a:pPr marL="596646" indent="-514350">
              <a:buFont typeface="+mj-lt"/>
              <a:buAutoNum type="arabicPeriod"/>
            </a:pPr>
            <a:r>
              <a:rPr lang="en-US" dirty="0" smtClean="0"/>
              <a:t>It </a:t>
            </a:r>
            <a:r>
              <a:rPr lang="en-US" dirty="0"/>
              <a:t>helps build comprehension.</a:t>
            </a:r>
          </a:p>
          <a:p>
            <a:pPr marL="596646" indent="-514350">
              <a:buFont typeface="+mj-lt"/>
              <a:buAutoNum type="arabicPeriod"/>
            </a:pPr>
            <a:r>
              <a:rPr lang="en-US" dirty="0"/>
              <a:t>It encourages cooperative learning among students.</a:t>
            </a:r>
          </a:p>
          <a:p>
            <a:pPr marL="596646" indent="-514350">
              <a:buFont typeface="+mj-lt"/>
              <a:buAutoNum type="arabicPeriod"/>
            </a:pPr>
            <a:r>
              <a:rPr lang="en-US" dirty="0"/>
              <a:t>It helps improve listening, communication, and problem-solving skills</a:t>
            </a:r>
          </a:p>
          <a:p>
            <a:endParaRPr lang="en-US" dirty="0"/>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15</a:t>
            </a:fld>
            <a:endParaRPr lang="en-US" dirty="0"/>
          </a:p>
        </p:txBody>
      </p:sp>
    </p:spTree>
    <p:extLst>
      <p:ext uri="{BB962C8B-B14F-4D97-AF65-F5344CB8AC3E}">
        <p14:creationId xmlns:p14="http://schemas.microsoft.com/office/powerpoint/2010/main" val="1424339661"/>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hlinkClick r:id="rId2"/>
              </a:rPr>
              <a:t>www.bie.org</a:t>
            </a:r>
            <a:endParaRPr lang="en-US" dirty="0" smtClean="0"/>
          </a:p>
          <a:p>
            <a:r>
              <a:rPr lang="en-US" dirty="0" smtClean="0"/>
              <a:t>Thomas</a:t>
            </a:r>
            <a:r>
              <a:rPr lang="en-US" dirty="0"/>
              <a:t>, J. W. (2000). A review of research on project-based learning. Report prepared for The Autodesk Foundation. Retrieved May 18, 2009 from </a:t>
            </a:r>
            <a:r>
              <a:rPr lang="en-US" dirty="0" smtClean="0">
                <a:solidFill>
                  <a:srgbClr val="558CB6"/>
                </a:solidFill>
                <a:hlinkClick r:id="rId3"/>
              </a:rPr>
              <a:t>http</a:t>
            </a:r>
            <a:r>
              <a:rPr lang="en-US" dirty="0">
                <a:solidFill>
                  <a:srgbClr val="558CB6"/>
                </a:solidFill>
                <a:hlinkClick r:id="rId3"/>
              </a:rPr>
              <a:t>://www.bie.org/index.php/site/RE/pbl_research/29</a:t>
            </a:r>
            <a:endParaRPr lang="en-US" dirty="0" smtClean="0"/>
          </a:p>
          <a:p>
            <a:r>
              <a:rPr lang="en-US" dirty="0">
                <a:hlinkClick r:id="rId4"/>
              </a:rPr>
              <a:t>http://</a:t>
            </a:r>
            <a:r>
              <a:rPr lang="en-US" dirty="0" smtClean="0">
                <a:hlinkClick r:id="rId4"/>
              </a:rPr>
              <a:t>genyes.org/media/freeresources/assessing_tech_literacy_whitepaper.pdf</a:t>
            </a:r>
            <a:endParaRPr lang="en-US" dirty="0" smtClean="0"/>
          </a:p>
          <a:p>
            <a:r>
              <a:rPr lang="en-US" dirty="0" smtClean="0"/>
              <a:t>Photos from Boston Day </a:t>
            </a:r>
            <a:r>
              <a:rPr lang="en-US" dirty="0"/>
              <a:t>Evening Academy </a:t>
            </a:r>
            <a:r>
              <a:rPr lang="en-US" dirty="0" smtClean="0"/>
              <a:t>-http</a:t>
            </a:r>
            <a:r>
              <a:rPr lang="en-US" dirty="0"/>
              <a:t>://www.bacademy.org/inside-bdea/curriculum</a:t>
            </a:r>
          </a:p>
          <a:p>
            <a:r>
              <a:rPr lang="en-US" dirty="0" smtClean="0"/>
              <a:t>Individual and group work PBL for STTI and the classroom</a:t>
            </a:r>
          </a:p>
          <a:p>
            <a:r>
              <a:rPr lang="en-US" dirty="0">
                <a:hlinkClick r:id="rId5"/>
              </a:rPr>
              <a:t>http://</a:t>
            </a:r>
            <a:r>
              <a:rPr lang="en-US" dirty="0" smtClean="0">
                <a:hlinkClick r:id="rId5"/>
              </a:rPr>
              <a:t>www.edutopia.org/project-based-learning-guide-implementation#pbl_assess</a:t>
            </a:r>
            <a:endParaRPr lang="en-US" dirty="0" smtClean="0"/>
          </a:p>
          <a:p>
            <a:r>
              <a:rPr lang="en-US" dirty="0">
                <a:hlinkClick r:id="rId6"/>
              </a:rPr>
              <a:t>http://www.readingrockets.org/strategies/jigsaw</a:t>
            </a:r>
            <a:r>
              <a:rPr lang="en-US" dirty="0" smtClean="0">
                <a:hlinkClick r:id="rId6"/>
              </a:rPr>
              <a:t>/</a:t>
            </a:r>
            <a:r>
              <a:rPr lang="en-US" dirty="0" smtClean="0"/>
              <a:t> </a:t>
            </a:r>
          </a:p>
          <a:p>
            <a:r>
              <a:rPr lang="en-US" dirty="0">
                <a:hlinkClick r:id="rId7"/>
              </a:rPr>
              <a:t>https://</a:t>
            </a:r>
            <a:r>
              <a:rPr lang="en-US" dirty="0" smtClean="0">
                <a:hlinkClick r:id="rId7"/>
              </a:rPr>
              <a:t>sites.google.com/a/leyden212.org/mapping/components/assessments/formative-vs-summative</a:t>
            </a:r>
            <a:r>
              <a:rPr lang="en-US" dirty="0" smtClean="0"/>
              <a:t> </a:t>
            </a:r>
            <a:endParaRPr lang="en-US" dirty="0" smtClean="0"/>
          </a:p>
          <a:p>
            <a:r>
              <a:rPr lang="en-US" dirty="0">
                <a:hlinkClick r:id="rId8"/>
              </a:rPr>
              <a:t>http://</a:t>
            </a:r>
            <a:r>
              <a:rPr lang="en-US" dirty="0" smtClean="0">
                <a:hlinkClick r:id="rId8"/>
              </a:rPr>
              <a:t>www.southbendcareeracademy.org/index.php?option=com_content&amp;view=article&amp;id=37:projects-vs-pbl&amp;catid=19:class-room-articles&amp;Itemid=101</a:t>
            </a:r>
            <a:endParaRPr lang="en-US" dirty="0" smtClean="0"/>
          </a:p>
          <a:p>
            <a:r>
              <a:rPr lang="en-US" dirty="0"/>
              <a:t>https://sites.google.com/a/leyden212.org/mapping/components/assessments/formative-vs-summative</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16</a:t>
            </a:fld>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Five Characteristics of PBL</a:t>
            </a:r>
            <a:endParaRPr lang="en-US" sz="1200" dirty="0"/>
          </a:p>
        </p:txBody>
      </p:sp>
      <p:sp>
        <p:nvSpPr>
          <p:cNvPr id="3" name="Content Placeholder 2"/>
          <p:cNvSpPr>
            <a:spLocks noGrp="1"/>
          </p:cNvSpPr>
          <p:nvPr>
            <p:ph idx="1"/>
          </p:nvPr>
        </p:nvSpPr>
        <p:spPr>
          <a:xfrm>
            <a:off x="1350767" y="1306398"/>
            <a:ext cx="7498080" cy="4800600"/>
          </a:xfrm>
        </p:spPr>
        <p:txBody>
          <a:bodyPr>
            <a:normAutofit fontScale="92500" lnSpcReduction="20000"/>
          </a:bodyPr>
          <a:lstStyle/>
          <a:p>
            <a:pPr marL="0" marR="0" indent="0">
              <a:spcBef>
                <a:spcPts val="0"/>
              </a:spcBef>
              <a:spcAft>
                <a:spcPts val="0"/>
              </a:spcAft>
              <a:buNone/>
            </a:pPr>
            <a:endParaRPr lang="en-US" dirty="0">
              <a:latin typeface="Times New Roman"/>
              <a:ea typeface="Times New Roman"/>
            </a:endParaRPr>
          </a:p>
          <a:p>
            <a:pPr marL="514350" marR="0" lvl="0" indent="-514350">
              <a:spcBef>
                <a:spcPts val="0"/>
              </a:spcBef>
              <a:spcAft>
                <a:spcPts val="0"/>
              </a:spcAft>
              <a:buFont typeface="+mj-lt"/>
              <a:buAutoNum type="arabicPeriod"/>
            </a:pPr>
            <a:r>
              <a:rPr lang="en-US" dirty="0">
                <a:latin typeface="Times New Roman"/>
                <a:ea typeface="Times New Roman"/>
              </a:rPr>
              <a:t>Projects must be central, not peripheral to the </a:t>
            </a:r>
            <a:r>
              <a:rPr lang="en-US" dirty="0" smtClean="0">
                <a:latin typeface="Times New Roman"/>
                <a:ea typeface="Times New Roman"/>
              </a:rPr>
              <a:t>curriculum</a:t>
            </a:r>
          </a:p>
          <a:p>
            <a:pPr marL="514350" marR="0" lvl="0" indent="-514350">
              <a:spcBef>
                <a:spcPts val="0"/>
              </a:spcBef>
              <a:spcAft>
                <a:spcPts val="0"/>
              </a:spcAft>
              <a:buFont typeface="+mj-lt"/>
              <a:buAutoNum type="arabicPeriod"/>
            </a:pPr>
            <a:r>
              <a:rPr lang="en-US" dirty="0" smtClean="0">
                <a:latin typeface="Times New Roman"/>
                <a:ea typeface="Times New Roman"/>
              </a:rPr>
              <a:t>Projects </a:t>
            </a:r>
            <a:r>
              <a:rPr lang="en-US" dirty="0">
                <a:latin typeface="Times New Roman"/>
                <a:ea typeface="Times New Roman"/>
              </a:rPr>
              <a:t>are focused on questions or problems that lead students to learn the central concepts and principles of a </a:t>
            </a:r>
            <a:r>
              <a:rPr lang="en-US" dirty="0" smtClean="0">
                <a:latin typeface="Times New Roman"/>
                <a:ea typeface="Times New Roman"/>
              </a:rPr>
              <a:t>discipline.</a:t>
            </a:r>
          </a:p>
          <a:p>
            <a:pPr marL="514350" marR="0" lvl="0" indent="-514350">
              <a:spcBef>
                <a:spcPts val="0"/>
              </a:spcBef>
              <a:spcAft>
                <a:spcPts val="0"/>
              </a:spcAft>
              <a:buFont typeface="+mj-lt"/>
              <a:buAutoNum type="arabicPeriod"/>
            </a:pPr>
            <a:r>
              <a:rPr lang="en-US" dirty="0" smtClean="0">
                <a:latin typeface="Times New Roman"/>
                <a:ea typeface="Times New Roman"/>
              </a:rPr>
              <a:t>Projects </a:t>
            </a:r>
            <a:r>
              <a:rPr lang="en-US" dirty="0">
                <a:latin typeface="Times New Roman"/>
                <a:ea typeface="Times New Roman"/>
              </a:rPr>
              <a:t>involve students in a constructive investigation.  </a:t>
            </a:r>
          </a:p>
          <a:p>
            <a:pPr marL="514350" marR="0" lvl="0" indent="-514350">
              <a:spcBef>
                <a:spcPts val="0"/>
              </a:spcBef>
              <a:spcAft>
                <a:spcPts val="0"/>
              </a:spcAft>
              <a:buFont typeface="+mj-lt"/>
              <a:buAutoNum type="arabicPeriod"/>
            </a:pPr>
            <a:r>
              <a:rPr lang="en-US" dirty="0">
                <a:latin typeface="Times New Roman"/>
                <a:ea typeface="Times New Roman"/>
              </a:rPr>
              <a:t>Projects are student-driven to some significant degree. </a:t>
            </a:r>
          </a:p>
          <a:p>
            <a:pPr marL="514350" marR="0" lvl="0" indent="-514350">
              <a:spcBef>
                <a:spcPts val="0"/>
              </a:spcBef>
              <a:spcAft>
                <a:spcPts val="0"/>
              </a:spcAft>
              <a:buFont typeface="+mj-lt"/>
              <a:buAutoNum type="arabicPeriod"/>
            </a:pPr>
            <a:r>
              <a:rPr lang="en-US" dirty="0" smtClean="0">
                <a:latin typeface="Times New Roman"/>
                <a:ea typeface="Times New Roman"/>
              </a:rPr>
              <a:t>Projects </a:t>
            </a:r>
            <a:r>
              <a:rPr lang="en-US" dirty="0">
                <a:latin typeface="Times New Roman"/>
                <a:ea typeface="Times New Roman"/>
              </a:rPr>
              <a:t>are realistic, not school-like. </a:t>
            </a:r>
          </a:p>
          <a:p>
            <a:endParaRPr lang="en-US" dirty="0"/>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2</a:t>
            </a:fld>
            <a:endParaRPr lang="en-US" dirty="0"/>
          </a:p>
        </p:txBody>
      </p:sp>
    </p:spTree>
    <p:extLst>
      <p:ext uri="{BB962C8B-B14F-4D97-AF65-F5344CB8AC3E}">
        <p14:creationId xmlns:p14="http://schemas.microsoft.com/office/powerpoint/2010/main" val="882423907"/>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lvl="0" indent="-514350">
              <a:spcBef>
                <a:spcPts val="0"/>
              </a:spcBef>
            </a:pPr>
            <a:r>
              <a:rPr lang="en-US" sz="3000" dirty="0" smtClean="0">
                <a:solidFill>
                  <a:prstClr val="black"/>
                </a:solidFill>
                <a:effectLst/>
                <a:latin typeface="Times New Roman"/>
                <a:ea typeface="Times New Roman"/>
                <a:cs typeface="+mn-cs"/>
              </a:rPr>
              <a:t/>
            </a:r>
            <a:br>
              <a:rPr lang="en-US" sz="3000" dirty="0" smtClean="0">
                <a:solidFill>
                  <a:prstClr val="black"/>
                </a:solidFill>
                <a:effectLst/>
                <a:latin typeface="Times New Roman"/>
                <a:ea typeface="Times New Roman"/>
                <a:cs typeface="+mn-cs"/>
              </a:rPr>
            </a:br>
            <a:r>
              <a:rPr lang="en-US" dirty="0" smtClean="0">
                <a:solidFill>
                  <a:prstClr val="black"/>
                </a:solidFill>
                <a:effectLst/>
                <a:latin typeface="Times New Roman"/>
                <a:ea typeface="Times New Roman"/>
                <a:cs typeface="+mn-cs"/>
              </a:rPr>
              <a:t>1) </a:t>
            </a:r>
            <a:r>
              <a:rPr lang="en-US" dirty="0" smtClean="0">
                <a:solidFill>
                  <a:prstClr val="black"/>
                </a:solidFill>
                <a:effectLst>
                  <a:outerShdw blurRad="38100" dist="38100" dir="2700000" algn="tl">
                    <a:srgbClr val="000000">
                      <a:alpha val="43137"/>
                    </a:srgbClr>
                  </a:outerShdw>
                </a:effectLst>
                <a:latin typeface="Times New Roman"/>
                <a:ea typeface="Times New Roman"/>
                <a:cs typeface="+mn-cs"/>
              </a:rPr>
              <a:t>Projects </a:t>
            </a:r>
            <a:r>
              <a:rPr lang="en-US" dirty="0">
                <a:solidFill>
                  <a:prstClr val="black"/>
                </a:solidFill>
                <a:effectLst>
                  <a:outerShdw blurRad="38100" dist="38100" dir="2700000" algn="tl">
                    <a:srgbClr val="000000">
                      <a:alpha val="43137"/>
                    </a:srgbClr>
                  </a:outerShdw>
                </a:effectLst>
                <a:latin typeface="Times New Roman"/>
                <a:ea typeface="Times New Roman"/>
                <a:cs typeface="+mn-cs"/>
              </a:rPr>
              <a:t>must be </a:t>
            </a:r>
            <a:r>
              <a:rPr lang="en-US" dirty="0" smtClean="0">
                <a:solidFill>
                  <a:prstClr val="black"/>
                </a:solidFill>
                <a:effectLst>
                  <a:outerShdw blurRad="38100" dist="38100" dir="2700000" algn="tl">
                    <a:srgbClr val="000000">
                      <a:alpha val="43137"/>
                    </a:srgbClr>
                  </a:outerShdw>
                </a:effectLst>
                <a:latin typeface="Times New Roman"/>
                <a:ea typeface="Times New Roman"/>
                <a:cs typeface="+mn-cs"/>
              </a:rPr>
              <a:t>central, not peripheral </a:t>
            </a:r>
            <a:r>
              <a:rPr lang="en-US" dirty="0">
                <a:solidFill>
                  <a:prstClr val="black"/>
                </a:solidFill>
                <a:effectLst>
                  <a:outerShdw blurRad="38100" dist="38100" dir="2700000" algn="tl">
                    <a:srgbClr val="000000">
                      <a:alpha val="43137"/>
                    </a:srgbClr>
                  </a:outerShdw>
                </a:effectLst>
                <a:latin typeface="Times New Roman"/>
                <a:ea typeface="Times New Roman"/>
                <a:cs typeface="+mn-cs"/>
              </a:rPr>
              <a:t>to the </a:t>
            </a:r>
            <a:r>
              <a:rPr lang="en-US" dirty="0" smtClean="0">
                <a:solidFill>
                  <a:prstClr val="black"/>
                </a:solidFill>
                <a:effectLst>
                  <a:outerShdw blurRad="38100" dist="38100" dir="2700000" algn="tl">
                    <a:srgbClr val="000000">
                      <a:alpha val="43137"/>
                    </a:srgbClr>
                  </a:outerShdw>
                </a:effectLst>
                <a:latin typeface="Times New Roman"/>
                <a:ea typeface="Times New Roman"/>
                <a:cs typeface="+mn-cs"/>
              </a:rPr>
              <a:t>curriculum</a:t>
            </a:r>
            <a:r>
              <a:rPr lang="en-US" sz="3000" dirty="0">
                <a:solidFill>
                  <a:prstClr val="black"/>
                </a:solidFill>
                <a:effectLst>
                  <a:outerShdw blurRad="38100" dist="38100" dir="2700000" algn="tl">
                    <a:srgbClr val="000000">
                      <a:alpha val="43137"/>
                    </a:srgbClr>
                  </a:outerShdw>
                </a:effectLst>
                <a:latin typeface="Times New Roman"/>
                <a:ea typeface="Times New Roman"/>
                <a:cs typeface="+mn-cs"/>
              </a:rPr>
              <a:t/>
            </a:r>
            <a:br>
              <a:rPr lang="en-US" sz="3000" dirty="0">
                <a:solidFill>
                  <a:prstClr val="black"/>
                </a:solidFill>
                <a:effectLst>
                  <a:outerShdw blurRad="38100" dist="38100" dir="2700000" algn="tl">
                    <a:srgbClr val="000000">
                      <a:alpha val="43137"/>
                    </a:srgbClr>
                  </a:outerShdw>
                </a:effectLst>
                <a:latin typeface="Times New Roman"/>
                <a:ea typeface="Times New Roman"/>
                <a:cs typeface="+mn-cs"/>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35608" y="1668544"/>
            <a:ext cx="7498080" cy="5297864"/>
          </a:xfrm>
        </p:spPr>
        <p:txBody>
          <a:bodyPr>
            <a:normAutofit lnSpcReduction="10000"/>
          </a:bodyPr>
          <a:lstStyle/>
          <a:p>
            <a:pPr marL="82296" indent="0">
              <a:buNone/>
            </a:pPr>
            <a:endParaRPr lang="en-US" dirty="0">
              <a:latin typeface="CenturyGothic"/>
            </a:endParaRPr>
          </a:p>
          <a:p>
            <a:pPr marL="82296" indent="0">
              <a:buNone/>
            </a:pPr>
            <a:endParaRPr lang="en-US" dirty="0" smtClean="0">
              <a:latin typeface="CenturyGothic"/>
            </a:endParaRPr>
          </a:p>
          <a:p>
            <a:pPr marL="82296" indent="0">
              <a:buNone/>
            </a:pPr>
            <a:endParaRPr lang="en-US" dirty="0">
              <a:latin typeface="CenturyGothic"/>
            </a:endParaRPr>
          </a:p>
          <a:p>
            <a:pPr marL="82296" indent="0">
              <a:buNone/>
            </a:pPr>
            <a:endParaRPr lang="en-US" dirty="0" smtClean="0">
              <a:latin typeface="CenturyGothic"/>
            </a:endParaRPr>
          </a:p>
          <a:p>
            <a:pPr marL="82296" indent="0">
              <a:buNone/>
            </a:pPr>
            <a:endParaRPr lang="en-US" dirty="0">
              <a:latin typeface="CenturyGothic"/>
            </a:endParaRPr>
          </a:p>
          <a:p>
            <a:pPr marL="82296" indent="0">
              <a:buNone/>
            </a:pPr>
            <a:endParaRPr lang="en-US" dirty="0" smtClean="0">
              <a:latin typeface="CenturyGothic"/>
            </a:endParaRPr>
          </a:p>
          <a:p>
            <a:pPr marL="82296" indent="0">
              <a:buNone/>
            </a:pPr>
            <a:endParaRPr lang="en-US" dirty="0">
              <a:latin typeface="CenturyGothic"/>
            </a:endParaRPr>
          </a:p>
          <a:p>
            <a:pPr marL="82296" indent="0">
              <a:buNone/>
            </a:pPr>
            <a:endParaRPr lang="en-US" dirty="0" smtClean="0">
              <a:latin typeface="CenturyGothic"/>
            </a:endParaRPr>
          </a:p>
          <a:p>
            <a:pPr marL="82296" indent="0">
              <a:buNone/>
            </a:pPr>
            <a:endParaRPr lang="en-US" dirty="0" smtClean="0">
              <a:latin typeface="CenturyGothic"/>
            </a:endParaRPr>
          </a:p>
          <a:p>
            <a:pPr marL="82296" indent="0" algn="ctr">
              <a:buNone/>
            </a:pPr>
            <a:r>
              <a:rPr lang="en-US" dirty="0" smtClean="0">
                <a:latin typeface="CenturyGothic"/>
              </a:rPr>
              <a:t>(“</a:t>
            </a:r>
            <a:r>
              <a:rPr lang="en-US" dirty="0">
                <a:latin typeface="CenturyGothic"/>
              </a:rPr>
              <a:t>projects are the curriculum</a:t>
            </a:r>
            <a:r>
              <a:rPr lang="en-US" dirty="0" smtClean="0">
                <a:latin typeface="CenturyGothic"/>
              </a:rPr>
              <a:t>”)</a:t>
            </a:r>
            <a:endParaRPr lang="en-US" dirty="0">
              <a:latin typeface="CenturyGothic"/>
            </a:endParaRPr>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3</a:t>
            </a:fld>
            <a:endParaRPr lang="en-US" dirty="0"/>
          </a:p>
        </p:txBody>
      </p:sp>
      <p:pic>
        <p:nvPicPr>
          <p:cNvPr id="6" name="irc_mi" descr="http://pbleducation.files.wordpress.com/2013/04/project-based-learning-bc-1.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523517" y="1516408"/>
            <a:ext cx="7030464" cy="4773702"/>
          </a:xfrm>
          <a:prstGeom prst="rect">
            <a:avLst/>
          </a:prstGeom>
          <a:noFill/>
          <a:ln>
            <a:noFill/>
          </a:ln>
        </p:spPr>
      </p:pic>
    </p:spTree>
    <p:extLst>
      <p:ext uri="{BB962C8B-B14F-4D97-AF65-F5344CB8AC3E}">
        <p14:creationId xmlns:p14="http://schemas.microsoft.com/office/powerpoint/2010/main" val="2649933494"/>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31975"/>
            <a:ext cx="7498080" cy="1549613"/>
          </a:xfrm>
        </p:spPr>
        <p:txBody>
          <a:bodyPr>
            <a:normAutofit fontScale="90000"/>
          </a:bodyPr>
          <a:lstStyle/>
          <a:p>
            <a:pPr marL="514350" lvl="0" indent="-514350">
              <a:spcBef>
                <a:spcPts val="0"/>
              </a:spcBef>
            </a:pPr>
            <a:r>
              <a:rPr lang="en-US" sz="3000" dirty="0" smtClean="0">
                <a:solidFill>
                  <a:prstClr val="black"/>
                </a:solidFill>
                <a:effectLst>
                  <a:outerShdw blurRad="38100" dist="38100" dir="2700000" algn="tl">
                    <a:srgbClr val="000000">
                      <a:alpha val="43137"/>
                    </a:srgbClr>
                  </a:outerShdw>
                </a:effectLst>
                <a:latin typeface="Times New Roman"/>
                <a:ea typeface="Times New Roman"/>
                <a:cs typeface="+mn-cs"/>
              </a:rPr>
              <a:t>2)	Projects </a:t>
            </a:r>
            <a:r>
              <a:rPr lang="en-US" sz="3000" dirty="0">
                <a:solidFill>
                  <a:prstClr val="black"/>
                </a:solidFill>
                <a:effectLst>
                  <a:outerShdw blurRad="38100" dist="38100" dir="2700000" algn="tl">
                    <a:srgbClr val="000000">
                      <a:alpha val="43137"/>
                    </a:srgbClr>
                  </a:outerShdw>
                </a:effectLst>
                <a:latin typeface="Times New Roman"/>
                <a:ea typeface="Times New Roman"/>
                <a:cs typeface="+mn-cs"/>
              </a:rPr>
              <a:t>are focused on questions or problems that lead students to learn the central concepts and principles of a discipline</a:t>
            </a:r>
            <a:r>
              <a:rPr lang="en-US" sz="3000" dirty="0" smtClean="0">
                <a:solidFill>
                  <a:prstClr val="black"/>
                </a:solidFill>
                <a:effectLst>
                  <a:outerShdw blurRad="38100" dist="38100" dir="2700000" algn="tl">
                    <a:srgbClr val="000000">
                      <a:alpha val="43137"/>
                    </a:srgbClr>
                  </a:outerShdw>
                </a:effectLst>
                <a:latin typeface="Times New Roman"/>
                <a:ea typeface="Times New Roman"/>
                <a:cs typeface="+mn-cs"/>
              </a:rPr>
              <a:t>.</a:t>
            </a:r>
            <a:endParaRPr lang="en-US" dirty="0"/>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4</a:t>
            </a:fld>
            <a:endParaRPr lang="en-US" dirty="0"/>
          </a:p>
        </p:txBody>
      </p:sp>
      <p:pic>
        <p:nvPicPr>
          <p:cNvPr id="5" name="irc_mi" descr="http://www.academyoflearning.com/wp-content/uploads/2013/03/Always-keep-a-few-memory-trciks-on-hand-to-help-you-study-452x453.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57460" y="1432874"/>
            <a:ext cx="7598003" cy="5425126"/>
          </a:xfrm>
          <a:prstGeom prst="rect">
            <a:avLst/>
          </a:prstGeom>
          <a:noFill/>
          <a:ln>
            <a:noFill/>
          </a:ln>
        </p:spPr>
      </p:pic>
    </p:spTree>
    <p:extLst>
      <p:ext uri="{BB962C8B-B14F-4D97-AF65-F5344CB8AC3E}">
        <p14:creationId xmlns:p14="http://schemas.microsoft.com/office/powerpoint/2010/main" val="3773775567"/>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315" y="169682"/>
            <a:ext cx="7498080" cy="1417638"/>
          </a:xfrm>
        </p:spPr>
        <p:txBody>
          <a:bodyPr>
            <a:normAutofit fontScale="90000"/>
          </a:bodyPr>
          <a:lstStyle/>
          <a:p>
            <a:pPr lvl="0"/>
            <a:r>
              <a:rPr lang="en-US" dirty="0" smtClean="0">
                <a:latin typeface="Times New Roman"/>
                <a:ea typeface="Times New Roman"/>
              </a:rPr>
              <a:t>3)	Projects </a:t>
            </a:r>
            <a:r>
              <a:rPr lang="en-US" dirty="0">
                <a:latin typeface="Times New Roman"/>
                <a:ea typeface="Times New Roman"/>
              </a:rPr>
              <a:t>involve students in </a:t>
            </a:r>
            <a:r>
              <a:rPr lang="en-US" dirty="0" smtClean="0">
                <a:latin typeface="Times New Roman"/>
                <a:ea typeface="Times New Roman"/>
              </a:rPr>
              <a:t>a</a:t>
            </a:r>
            <a:br>
              <a:rPr lang="en-US" dirty="0" smtClean="0">
                <a:latin typeface="Times New Roman"/>
                <a:ea typeface="Times New Roman"/>
              </a:rPr>
            </a:br>
            <a:r>
              <a:rPr lang="en-US" dirty="0" smtClean="0">
                <a:latin typeface="Times New Roman"/>
                <a:ea typeface="Times New Roman"/>
              </a:rPr>
              <a:t>constructive </a:t>
            </a:r>
            <a:r>
              <a:rPr lang="en-US" dirty="0">
                <a:latin typeface="Times New Roman"/>
                <a:ea typeface="Times New Roman"/>
              </a:rPr>
              <a:t>investigation.  </a:t>
            </a:r>
            <a:br>
              <a:rPr lang="en-US" dirty="0">
                <a:latin typeface="Times New Roman"/>
                <a:ea typeface="Times New Roman"/>
              </a:rPr>
            </a:br>
            <a:endParaRPr lang="en-US" dirty="0"/>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5</a:t>
            </a:fld>
            <a:endParaRPr lang="en-US" dirty="0"/>
          </a:p>
        </p:txBody>
      </p:sp>
      <p:pic>
        <p:nvPicPr>
          <p:cNvPr id="5" name="Content Placeholder 4" descr="http://ibit.temple.edu/wp-content/uploads/2011/03/StudentsWorking.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50070" y="1263192"/>
            <a:ext cx="7588578" cy="5429839"/>
          </a:xfrm>
          <a:prstGeom prst="rect">
            <a:avLst/>
          </a:prstGeom>
          <a:noFill/>
          <a:ln>
            <a:noFill/>
          </a:ln>
        </p:spPr>
      </p:pic>
    </p:spTree>
    <p:extLst>
      <p:ext uri="{BB962C8B-B14F-4D97-AF65-F5344CB8AC3E}">
        <p14:creationId xmlns:p14="http://schemas.microsoft.com/office/powerpoint/2010/main" val="120072550"/>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a:ea typeface="Times New Roman"/>
              </a:rPr>
              <a:t>4) Projects </a:t>
            </a:r>
            <a:r>
              <a:rPr lang="en-US" dirty="0">
                <a:latin typeface="Times New Roman"/>
                <a:ea typeface="Times New Roman"/>
              </a:rPr>
              <a:t>are student-driven to some significant degree</a:t>
            </a:r>
            <a:endParaRPr lang="en-US" dirty="0"/>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6</a:t>
            </a:fld>
            <a:endParaRPr lang="en-US" dirty="0"/>
          </a:p>
        </p:txBody>
      </p:sp>
      <p:pic>
        <p:nvPicPr>
          <p:cNvPr id="5" name="Content Placeholder 4" descr="https://ctools.umich.edu/access/content/user/angelaas/Public%20Portfolio%20Files/clipart_of_15186_sm_2.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98775" y="1562100"/>
            <a:ext cx="4572000" cy="4572000"/>
          </a:xfrm>
          <a:prstGeom prst="rect">
            <a:avLst/>
          </a:prstGeom>
          <a:noFill/>
          <a:ln>
            <a:noFill/>
          </a:ln>
        </p:spPr>
      </p:pic>
    </p:spTree>
    <p:extLst>
      <p:ext uri="{BB962C8B-B14F-4D97-AF65-F5344CB8AC3E}">
        <p14:creationId xmlns:p14="http://schemas.microsoft.com/office/powerpoint/2010/main" val="2957077742"/>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9621" y="197964"/>
            <a:ext cx="7498080" cy="914400"/>
          </a:xfrm>
        </p:spPr>
        <p:txBody>
          <a:bodyPr>
            <a:normAutofit fontScale="90000"/>
          </a:bodyPr>
          <a:lstStyle/>
          <a:p>
            <a:pPr lvl="0"/>
            <a:r>
              <a:rPr lang="en-US" sz="3900" dirty="0" smtClean="0">
                <a:latin typeface="Times New Roman"/>
                <a:ea typeface="Times New Roman"/>
              </a:rPr>
              <a:t>5) Projects </a:t>
            </a:r>
            <a:r>
              <a:rPr lang="en-US" sz="3900" dirty="0">
                <a:latin typeface="Times New Roman"/>
                <a:ea typeface="Times New Roman"/>
              </a:rPr>
              <a:t>are realistic, not school-like. </a:t>
            </a:r>
            <a:r>
              <a:rPr lang="en-US" dirty="0">
                <a:latin typeface="Times New Roman"/>
                <a:ea typeface="Times New Roman"/>
              </a:rPr>
              <a:t/>
            </a:r>
            <a:br>
              <a:rPr lang="en-US" dirty="0">
                <a:latin typeface="Times New Roman"/>
                <a:ea typeface="Times New Roman"/>
              </a:rPr>
            </a:br>
            <a:endParaRPr lang="en-US" dirty="0"/>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7</a:t>
            </a:fld>
            <a:endParaRPr lang="en-US" dirty="0"/>
          </a:p>
        </p:txBody>
      </p:sp>
      <p:pic>
        <p:nvPicPr>
          <p:cNvPr id="5" name="irc_mi" descr="http://bhgrealestateblog.com/wp-content/uploads/2012/10/Creating-Your-Business-Plan-Blueprint-for-2013-Success-500x210.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04557" y="2406869"/>
            <a:ext cx="4251489" cy="4218495"/>
          </a:xfrm>
          <a:prstGeom prst="rect">
            <a:avLst/>
          </a:prstGeom>
          <a:noFill/>
          <a:ln>
            <a:noFill/>
          </a:ln>
        </p:spPr>
      </p:pic>
      <p:pic>
        <p:nvPicPr>
          <p:cNvPr id="6" name="irc_mi" descr="http://www.linkedintobusiness.com/viveka/images/content/network-marketing-mlm-home-business-success.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146" y="598196"/>
            <a:ext cx="3812540" cy="2852420"/>
          </a:xfrm>
          <a:prstGeom prst="rect">
            <a:avLst/>
          </a:prstGeom>
          <a:noFill/>
          <a:ln>
            <a:noFill/>
          </a:ln>
        </p:spPr>
      </p:pic>
      <p:pic>
        <p:nvPicPr>
          <p:cNvPr id="7" name="irc_mi" descr="http://blogs.telegraph.co.uk/news/files/2012/10/teacher_1585820c.jpg">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5561814" y="3968685"/>
            <a:ext cx="3358721" cy="2528737"/>
          </a:xfrm>
          <a:prstGeom prst="rect">
            <a:avLst/>
          </a:prstGeom>
          <a:noFill/>
          <a:ln>
            <a:noFill/>
          </a:ln>
        </p:spPr>
      </p:pic>
      <p:sp>
        <p:nvSpPr>
          <p:cNvPr id="8" name="&quot;No&quot; Symbol 7"/>
          <p:cNvSpPr/>
          <p:nvPr/>
        </p:nvSpPr>
        <p:spPr>
          <a:xfrm>
            <a:off x="5651729" y="4496026"/>
            <a:ext cx="3178889" cy="2129338"/>
          </a:xfrm>
          <a:prstGeom prst="noSmoking">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Tree>
    <p:extLst>
      <p:ext uri="{BB962C8B-B14F-4D97-AF65-F5344CB8AC3E}">
        <p14:creationId xmlns:p14="http://schemas.microsoft.com/office/powerpoint/2010/main" val="4229133240"/>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a:t>
            </a:r>
            <a:r>
              <a:rPr lang="en-US" baseline="30000" dirty="0" smtClean="0"/>
              <a:t>st</a:t>
            </a:r>
            <a:r>
              <a:rPr lang="en-US" dirty="0" smtClean="0"/>
              <a:t> Century Skills Assessment</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a:hlinkClick r:id="rId2"/>
              </a:rPr>
              <a:t>://</a:t>
            </a:r>
            <a:r>
              <a:rPr lang="en-US" dirty="0" smtClean="0">
                <a:hlinkClick r:id="rId2"/>
              </a:rPr>
              <a:t>www.bie.org/videos/video/21st_century_skills_assess</a:t>
            </a: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8</a:t>
            </a:fld>
            <a:endParaRPr lang="en-US" dirty="0"/>
          </a:p>
        </p:txBody>
      </p:sp>
    </p:spTree>
    <p:extLst>
      <p:ext uri="{BB962C8B-B14F-4D97-AF65-F5344CB8AC3E}">
        <p14:creationId xmlns:p14="http://schemas.microsoft.com/office/powerpoint/2010/main" val="3569178960"/>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767" y="-74154"/>
            <a:ext cx="7498080" cy="1143000"/>
          </a:xfrm>
        </p:spPr>
        <p:txBody>
          <a:bodyPr/>
          <a:lstStyle/>
          <a:p>
            <a:r>
              <a:rPr lang="en-US" dirty="0" smtClean="0"/>
              <a:t>Assessing PBL Projects</a:t>
            </a:r>
            <a:endParaRPr lang="en-US" dirty="0"/>
          </a:p>
        </p:txBody>
      </p:sp>
      <p:sp>
        <p:nvSpPr>
          <p:cNvPr id="3" name="Content Placeholder 2"/>
          <p:cNvSpPr>
            <a:spLocks noGrp="1"/>
          </p:cNvSpPr>
          <p:nvPr>
            <p:ph idx="1"/>
          </p:nvPr>
        </p:nvSpPr>
        <p:spPr>
          <a:xfrm>
            <a:off x="1027522" y="1055803"/>
            <a:ext cx="7906166" cy="5712642"/>
          </a:xfrm>
        </p:spPr>
        <p:txBody>
          <a:bodyPr>
            <a:normAutofit fontScale="70000" lnSpcReduction="20000"/>
          </a:bodyPr>
          <a:lstStyle/>
          <a:p>
            <a:r>
              <a:rPr lang="en-US" b="1" dirty="0" smtClean="0"/>
              <a:t>Assessment </a:t>
            </a:r>
            <a:r>
              <a:rPr lang="en-US" b="1" dirty="0"/>
              <a:t>meets many needs. It</a:t>
            </a:r>
          </a:p>
          <a:p>
            <a:r>
              <a:rPr lang="en-US" b="1" dirty="0" smtClean="0"/>
              <a:t>provides </a:t>
            </a:r>
            <a:r>
              <a:rPr lang="en-US" b="1" dirty="0"/>
              <a:t>diagnostic feedback.</a:t>
            </a:r>
          </a:p>
          <a:p>
            <a:r>
              <a:rPr lang="en-US" b="1" dirty="0" smtClean="0"/>
              <a:t>helps </a:t>
            </a:r>
            <a:r>
              <a:rPr lang="en-US" b="1" dirty="0"/>
              <a:t>educators set standards.</a:t>
            </a:r>
          </a:p>
          <a:p>
            <a:r>
              <a:rPr lang="en-US" b="1" dirty="0" smtClean="0"/>
              <a:t>allows </a:t>
            </a:r>
            <a:r>
              <a:rPr lang="en-US" b="1" dirty="0"/>
              <a:t>one to evaluate progress and relate that progress to others.</a:t>
            </a:r>
          </a:p>
          <a:p>
            <a:r>
              <a:rPr lang="en-US" b="1" dirty="0" smtClean="0"/>
              <a:t>gives </a:t>
            </a:r>
            <a:r>
              <a:rPr lang="en-US" b="1" dirty="0"/>
              <a:t>students feedback on how well they understand the information and on what they need to improve.</a:t>
            </a:r>
          </a:p>
          <a:p>
            <a:r>
              <a:rPr lang="en-US" b="1" dirty="0" smtClean="0"/>
              <a:t>helps </a:t>
            </a:r>
            <a:r>
              <a:rPr lang="en-US" b="1" dirty="0"/>
              <a:t>the teacher design instruction to teach more effectively. </a:t>
            </a:r>
            <a:endParaRPr lang="en-US" b="1" dirty="0" smtClean="0"/>
          </a:p>
          <a:p>
            <a:pPr marL="82296" indent="0">
              <a:buNone/>
            </a:pPr>
            <a:endParaRPr lang="en-US" b="1" dirty="0" smtClean="0"/>
          </a:p>
          <a:p>
            <a:pPr marL="82296" indent="0">
              <a:buNone/>
            </a:pPr>
            <a:r>
              <a:rPr lang="en-US" b="1" dirty="0" smtClean="0"/>
              <a:t>Whenever </a:t>
            </a:r>
            <a:r>
              <a:rPr lang="en-US" b="1" dirty="0"/>
              <a:t>possible, give the students the opportunity to conduct self-assessment. When a student's assessment and the teacher's assessment don't agree, schedule a student-teacher conference to let the student explain in more detail his or her understanding of the content and justify the outcome</a:t>
            </a:r>
            <a:r>
              <a:rPr lang="en-US" b="1" dirty="0" smtClean="0"/>
              <a:t>.</a:t>
            </a:r>
          </a:p>
          <a:p>
            <a:pPr marL="82296" indent="0">
              <a:buNone/>
            </a:pPr>
            <a:endParaRPr lang="en-US" b="1" dirty="0"/>
          </a:p>
          <a:p>
            <a:pPr marL="82296" indent="0">
              <a:buNone/>
            </a:pPr>
            <a:endParaRPr lang="en-US" b="1" dirty="0"/>
          </a:p>
        </p:txBody>
      </p:sp>
      <p:sp>
        <p:nvSpPr>
          <p:cNvPr id="4" name="Slide Number Placeholder 3"/>
          <p:cNvSpPr>
            <a:spLocks noGrp="1"/>
          </p:cNvSpPr>
          <p:nvPr>
            <p:ph type="sldNum" sz="quarter" idx="12"/>
          </p:nvPr>
        </p:nvSpPr>
        <p:spPr/>
        <p:txBody>
          <a:bodyPr/>
          <a:lstStyle/>
          <a:p>
            <a:pPr>
              <a:defRPr/>
            </a:pPr>
            <a:fld id="{1A6FBAC9-C1B2-4EA1-9CDF-12CC6ECA2F83}" type="slidenum">
              <a:rPr lang="en-US" smtClean="0"/>
              <a:pPr>
                <a:defRPr/>
              </a:pPr>
              <a:t>9</a:t>
            </a:fld>
            <a:endParaRPr lang="en-US" dirty="0"/>
          </a:p>
        </p:txBody>
      </p:sp>
    </p:spTree>
    <p:extLst>
      <p:ext uri="{BB962C8B-B14F-4D97-AF65-F5344CB8AC3E}">
        <p14:creationId xmlns:p14="http://schemas.microsoft.com/office/powerpoint/2010/main" val="217455822"/>
      </p:ext>
    </p:extLst>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40981</TotalTime>
  <Words>532</Words>
  <Application>Microsoft Office PowerPoint</Application>
  <PresentationFormat>On-screen Show (4:3)</PresentationFormat>
  <Paragraphs>85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Understanding Project Based Learning</vt:lpstr>
      <vt:lpstr>Five Characteristics of PBL</vt:lpstr>
      <vt:lpstr> 1) Projects must be central, not peripheral to the curriculum </vt:lpstr>
      <vt:lpstr>2) Projects are focused on questions or problems that lead students to learn the central concepts and principles of a discipline.</vt:lpstr>
      <vt:lpstr>3) Projects involve students in a constructive investigation.   </vt:lpstr>
      <vt:lpstr>4) Projects are student-driven to some significant degree</vt:lpstr>
      <vt:lpstr>5) Projects are realistic, not school-like.  </vt:lpstr>
      <vt:lpstr>21st Century Skills Assessment</vt:lpstr>
      <vt:lpstr>Assessing PBL Projects</vt:lpstr>
      <vt:lpstr>PowerPoint Presentation</vt:lpstr>
      <vt:lpstr>Steps to enabling effective self-evaluation</vt:lpstr>
      <vt:lpstr>Vignettes to analyze</vt:lpstr>
      <vt:lpstr>Project Launch</vt:lpstr>
      <vt:lpstr>Jigsaw reading in PBL</vt:lpstr>
      <vt:lpstr>Three Benefits of using Jigsaw learning</vt:lpstr>
      <vt:lpstr>Resources:</vt:lpstr>
    </vt:vector>
  </TitlesOfParts>
  <Company>SREB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the Data: Reading and Writing for Learning</dc:title>
  <dc:creator>rmurray</dc:creator>
  <cp:lastModifiedBy>Grace Wilson</cp:lastModifiedBy>
  <cp:revision>836</cp:revision>
  <cp:lastPrinted>2013-07-23T18:46:20Z</cp:lastPrinted>
  <dcterms:created xsi:type="dcterms:W3CDTF">2011-10-07T15:50:17Z</dcterms:created>
  <dcterms:modified xsi:type="dcterms:W3CDTF">2013-07-26T20:35:51Z</dcterms:modified>
</cp:coreProperties>
</file>